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8"/>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516" y="10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BC90131-26FA-45EA-B65A-5D4FA8E23240}" type="datetimeFigureOut">
              <a:rPr lang="ar-IQ" smtClean="0"/>
              <a:t>24/02/1437</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22B1E65-28F9-44F9-BF2E-5AC740BF49A8}" type="slidenum">
              <a:rPr lang="ar-IQ" smtClean="0"/>
              <a:t>‹#›</a:t>
            </a:fld>
            <a:endParaRPr lang="ar-IQ"/>
          </a:p>
        </p:txBody>
      </p:sp>
    </p:spTree>
    <p:extLst>
      <p:ext uri="{BB962C8B-B14F-4D97-AF65-F5344CB8AC3E}">
        <p14:creationId xmlns:p14="http://schemas.microsoft.com/office/powerpoint/2010/main" val="267439578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922B1E65-28F9-44F9-BF2E-5AC740BF49A8}" type="slidenum">
              <a:rPr lang="ar-IQ" smtClean="0"/>
              <a:t>1</a:t>
            </a:fld>
            <a:endParaRPr lang="ar-IQ"/>
          </a:p>
        </p:txBody>
      </p:sp>
    </p:spTree>
    <p:extLst>
      <p:ext uri="{BB962C8B-B14F-4D97-AF65-F5344CB8AC3E}">
        <p14:creationId xmlns:p14="http://schemas.microsoft.com/office/powerpoint/2010/main" val="1691955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71FED13-FDC7-4F9B-B541-7883A9AA3F32}" type="datetimeFigureOut">
              <a:rPr lang="ar-IQ" smtClean="0"/>
              <a:t>24/02/1437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53FBC1-8624-4F27-BD60-0046702B39E8}" type="slidenum">
              <a:rPr lang="ar-IQ" smtClean="0"/>
              <a:t>‹#›</a:t>
            </a:fld>
            <a:endParaRPr lang="ar-IQ"/>
          </a:p>
        </p:txBody>
      </p:sp>
    </p:spTree>
    <p:extLst>
      <p:ext uri="{BB962C8B-B14F-4D97-AF65-F5344CB8AC3E}">
        <p14:creationId xmlns:p14="http://schemas.microsoft.com/office/powerpoint/2010/main" val="3188697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71FED13-FDC7-4F9B-B541-7883A9AA3F32}" type="datetimeFigureOut">
              <a:rPr lang="ar-IQ" smtClean="0"/>
              <a:t>24/02/1437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53FBC1-8624-4F27-BD60-0046702B39E8}" type="slidenum">
              <a:rPr lang="ar-IQ" smtClean="0"/>
              <a:t>‹#›</a:t>
            </a:fld>
            <a:endParaRPr lang="ar-IQ"/>
          </a:p>
        </p:txBody>
      </p:sp>
    </p:spTree>
    <p:extLst>
      <p:ext uri="{BB962C8B-B14F-4D97-AF65-F5344CB8AC3E}">
        <p14:creationId xmlns:p14="http://schemas.microsoft.com/office/powerpoint/2010/main" val="774086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71FED13-FDC7-4F9B-B541-7883A9AA3F32}" type="datetimeFigureOut">
              <a:rPr lang="ar-IQ" smtClean="0"/>
              <a:t>24/02/1437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53FBC1-8624-4F27-BD60-0046702B39E8}" type="slidenum">
              <a:rPr lang="ar-IQ" smtClean="0"/>
              <a:t>‹#›</a:t>
            </a:fld>
            <a:endParaRPr lang="ar-IQ"/>
          </a:p>
        </p:txBody>
      </p:sp>
    </p:spTree>
    <p:extLst>
      <p:ext uri="{BB962C8B-B14F-4D97-AF65-F5344CB8AC3E}">
        <p14:creationId xmlns:p14="http://schemas.microsoft.com/office/powerpoint/2010/main" val="2505012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71FED13-FDC7-4F9B-B541-7883A9AA3F32}" type="datetimeFigureOut">
              <a:rPr lang="ar-IQ" smtClean="0"/>
              <a:t>24/02/1437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53FBC1-8624-4F27-BD60-0046702B39E8}" type="slidenum">
              <a:rPr lang="ar-IQ" smtClean="0"/>
              <a:t>‹#›</a:t>
            </a:fld>
            <a:endParaRPr lang="ar-IQ"/>
          </a:p>
        </p:txBody>
      </p:sp>
    </p:spTree>
    <p:extLst>
      <p:ext uri="{BB962C8B-B14F-4D97-AF65-F5344CB8AC3E}">
        <p14:creationId xmlns:p14="http://schemas.microsoft.com/office/powerpoint/2010/main" val="2511055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1FED13-FDC7-4F9B-B541-7883A9AA3F32}" type="datetimeFigureOut">
              <a:rPr lang="ar-IQ" smtClean="0"/>
              <a:t>24/02/1437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53FBC1-8624-4F27-BD60-0046702B39E8}" type="slidenum">
              <a:rPr lang="ar-IQ" smtClean="0"/>
              <a:t>‹#›</a:t>
            </a:fld>
            <a:endParaRPr lang="ar-IQ"/>
          </a:p>
        </p:txBody>
      </p:sp>
    </p:spTree>
    <p:extLst>
      <p:ext uri="{BB962C8B-B14F-4D97-AF65-F5344CB8AC3E}">
        <p14:creationId xmlns:p14="http://schemas.microsoft.com/office/powerpoint/2010/main" val="2801862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71FED13-FDC7-4F9B-B541-7883A9AA3F32}" type="datetimeFigureOut">
              <a:rPr lang="ar-IQ" smtClean="0"/>
              <a:t>24/02/1437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053FBC1-8624-4F27-BD60-0046702B39E8}" type="slidenum">
              <a:rPr lang="ar-IQ" smtClean="0"/>
              <a:t>‹#›</a:t>
            </a:fld>
            <a:endParaRPr lang="ar-IQ"/>
          </a:p>
        </p:txBody>
      </p:sp>
    </p:spTree>
    <p:extLst>
      <p:ext uri="{BB962C8B-B14F-4D97-AF65-F5344CB8AC3E}">
        <p14:creationId xmlns:p14="http://schemas.microsoft.com/office/powerpoint/2010/main" val="3727330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71FED13-FDC7-4F9B-B541-7883A9AA3F32}" type="datetimeFigureOut">
              <a:rPr lang="ar-IQ" smtClean="0"/>
              <a:t>24/02/1437</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053FBC1-8624-4F27-BD60-0046702B39E8}" type="slidenum">
              <a:rPr lang="ar-IQ" smtClean="0"/>
              <a:t>‹#›</a:t>
            </a:fld>
            <a:endParaRPr lang="ar-IQ"/>
          </a:p>
        </p:txBody>
      </p:sp>
    </p:spTree>
    <p:extLst>
      <p:ext uri="{BB962C8B-B14F-4D97-AF65-F5344CB8AC3E}">
        <p14:creationId xmlns:p14="http://schemas.microsoft.com/office/powerpoint/2010/main" val="409693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71FED13-FDC7-4F9B-B541-7883A9AA3F32}" type="datetimeFigureOut">
              <a:rPr lang="ar-IQ" smtClean="0"/>
              <a:t>24/02/1437</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053FBC1-8624-4F27-BD60-0046702B39E8}" type="slidenum">
              <a:rPr lang="ar-IQ" smtClean="0"/>
              <a:t>‹#›</a:t>
            </a:fld>
            <a:endParaRPr lang="ar-IQ"/>
          </a:p>
        </p:txBody>
      </p:sp>
    </p:spTree>
    <p:extLst>
      <p:ext uri="{BB962C8B-B14F-4D97-AF65-F5344CB8AC3E}">
        <p14:creationId xmlns:p14="http://schemas.microsoft.com/office/powerpoint/2010/main" val="492930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1FED13-FDC7-4F9B-B541-7883A9AA3F32}" type="datetimeFigureOut">
              <a:rPr lang="ar-IQ" smtClean="0"/>
              <a:t>24/02/1437</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053FBC1-8624-4F27-BD60-0046702B39E8}" type="slidenum">
              <a:rPr lang="ar-IQ" smtClean="0"/>
              <a:t>‹#›</a:t>
            </a:fld>
            <a:endParaRPr lang="ar-IQ"/>
          </a:p>
        </p:txBody>
      </p:sp>
    </p:spTree>
    <p:extLst>
      <p:ext uri="{BB962C8B-B14F-4D97-AF65-F5344CB8AC3E}">
        <p14:creationId xmlns:p14="http://schemas.microsoft.com/office/powerpoint/2010/main" val="3700017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1FED13-FDC7-4F9B-B541-7883A9AA3F32}" type="datetimeFigureOut">
              <a:rPr lang="ar-IQ" smtClean="0"/>
              <a:t>24/02/1437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053FBC1-8624-4F27-BD60-0046702B39E8}" type="slidenum">
              <a:rPr lang="ar-IQ" smtClean="0"/>
              <a:t>‹#›</a:t>
            </a:fld>
            <a:endParaRPr lang="ar-IQ"/>
          </a:p>
        </p:txBody>
      </p:sp>
    </p:spTree>
    <p:extLst>
      <p:ext uri="{BB962C8B-B14F-4D97-AF65-F5344CB8AC3E}">
        <p14:creationId xmlns:p14="http://schemas.microsoft.com/office/powerpoint/2010/main" val="765827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1FED13-FDC7-4F9B-B541-7883A9AA3F32}" type="datetimeFigureOut">
              <a:rPr lang="ar-IQ" smtClean="0"/>
              <a:t>24/02/1437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053FBC1-8624-4F27-BD60-0046702B39E8}" type="slidenum">
              <a:rPr lang="ar-IQ" smtClean="0"/>
              <a:t>‹#›</a:t>
            </a:fld>
            <a:endParaRPr lang="ar-IQ"/>
          </a:p>
        </p:txBody>
      </p:sp>
    </p:spTree>
    <p:extLst>
      <p:ext uri="{BB962C8B-B14F-4D97-AF65-F5344CB8AC3E}">
        <p14:creationId xmlns:p14="http://schemas.microsoft.com/office/powerpoint/2010/main" val="43401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71FED13-FDC7-4F9B-B541-7883A9AA3F32}" type="datetimeFigureOut">
              <a:rPr lang="ar-IQ" smtClean="0"/>
              <a:t>24/02/1437</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053FBC1-8624-4F27-BD60-0046702B39E8}" type="slidenum">
              <a:rPr lang="ar-IQ" smtClean="0"/>
              <a:t>‹#›</a:t>
            </a:fld>
            <a:endParaRPr lang="ar-IQ"/>
          </a:p>
        </p:txBody>
      </p:sp>
    </p:spTree>
    <p:extLst>
      <p:ext uri="{BB962C8B-B14F-4D97-AF65-F5344CB8AC3E}">
        <p14:creationId xmlns:p14="http://schemas.microsoft.com/office/powerpoint/2010/main" val="2840458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7776864" cy="1800200"/>
          </a:xfrm>
          <a:noFill/>
          <a:effectLst>
            <a:outerShdw blurRad="50800" dist="38100" dir="2700000" algn="tl" rotWithShape="0">
              <a:prstClr val="black">
                <a:alpha val="40000"/>
              </a:prstClr>
            </a:outerShdw>
          </a:effectLst>
        </p:spPr>
        <p:txBody>
          <a:bodyPr>
            <a:normAutofit fontScale="90000"/>
          </a:bodyPr>
          <a:lstStyle/>
          <a:p>
            <a:pPr>
              <a:lnSpc>
                <a:spcPct val="115000"/>
              </a:lnSpc>
              <a:spcAft>
                <a:spcPts val="1000"/>
              </a:spcAft>
            </a:pPr>
            <a:r>
              <a:rPr lang="ar-SA" b="1" dirty="0" smtClean="0">
                <a:solidFill>
                  <a:srgbClr val="FF0000"/>
                </a:solidFill>
                <a:latin typeface="Arial Rounded MT Bold" panose="020F0704030504030204" pitchFamily="34" charset="0"/>
                <a:ea typeface="Calibri"/>
                <a:cs typeface="+mn-cs"/>
              </a:rPr>
              <a:t/>
            </a:r>
            <a:br>
              <a:rPr lang="ar-SA" b="1" dirty="0" smtClean="0">
                <a:solidFill>
                  <a:srgbClr val="FF0000"/>
                </a:solidFill>
                <a:latin typeface="Arial Rounded MT Bold" panose="020F0704030504030204" pitchFamily="34" charset="0"/>
                <a:ea typeface="Calibri"/>
                <a:cs typeface="+mn-cs"/>
              </a:rPr>
            </a:br>
            <a:r>
              <a:rPr lang="ar-SA" b="1" dirty="0">
                <a:solidFill>
                  <a:srgbClr val="FF0000"/>
                </a:solidFill>
                <a:latin typeface="Arial Rounded MT Bold" panose="020F0704030504030204" pitchFamily="34" charset="0"/>
                <a:ea typeface="Calibri"/>
                <a:cs typeface="+mn-cs"/>
              </a:rPr>
              <a:t/>
            </a:r>
            <a:br>
              <a:rPr lang="ar-SA" b="1" dirty="0">
                <a:solidFill>
                  <a:srgbClr val="FF0000"/>
                </a:solidFill>
                <a:latin typeface="Arial Rounded MT Bold" panose="020F0704030504030204" pitchFamily="34" charset="0"/>
                <a:ea typeface="Calibri"/>
                <a:cs typeface="+mn-cs"/>
              </a:rPr>
            </a:br>
            <a:r>
              <a:rPr lang="ar-SA" b="1" dirty="0" smtClean="0">
                <a:solidFill>
                  <a:srgbClr val="FF0000"/>
                </a:solidFill>
                <a:latin typeface="Arial Rounded MT Bold" panose="020F0704030504030204" pitchFamily="34" charset="0"/>
                <a:ea typeface="Calibri"/>
                <a:cs typeface="+mn-cs"/>
              </a:rPr>
              <a:t>الانخفاض </a:t>
            </a:r>
            <a:r>
              <a:rPr lang="ar-SA" b="1" dirty="0">
                <a:solidFill>
                  <a:srgbClr val="FF0000"/>
                </a:solidFill>
                <a:latin typeface="Arial Rounded MT Bold" panose="020F0704030504030204" pitchFamily="34" charset="0"/>
                <a:ea typeface="Calibri"/>
                <a:cs typeface="+mn-cs"/>
              </a:rPr>
              <a:t>بحمل التدريب قبل المنافسات (الانخفاض التدريجي للحمل)</a:t>
            </a:r>
            <a:r>
              <a:rPr lang="en-US" sz="3600" dirty="0">
                <a:latin typeface="Arial Rounded MT Bold" panose="020F0704030504030204" pitchFamily="34" charset="0"/>
                <a:ea typeface="Calibri"/>
                <a:cs typeface="+mn-cs"/>
              </a:rPr>
              <a:t/>
            </a:r>
            <a:br>
              <a:rPr lang="en-US" sz="3600" dirty="0">
                <a:latin typeface="Arial Rounded MT Bold" panose="020F0704030504030204" pitchFamily="34" charset="0"/>
                <a:ea typeface="Calibri"/>
                <a:cs typeface="+mn-cs"/>
              </a:rPr>
            </a:br>
            <a:endParaRPr lang="ar-IQ" dirty="0">
              <a:latin typeface="Arial Rounded MT Bold" panose="020F0704030504030204" pitchFamily="34" charset="0"/>
              <a:cs typeface="+mn-cs"/>
            </a:endParaRPr>
          </a:p>
        </p:txBody>
      </p:sp>
      <p:sp>
        <p:nvSpPr>
          <p:cNvPr id="3" name="Subtitle 2"/>
          <p:cNvSpPr>
            <a:spLocks noGrp="1"/>
          </p:cNvSpPr>
          <p:nvPr>
            <p:ph type="subTitle" idx="1"/>
          </p:nvPr>
        </p:nvSpPr>
        <p:spPr>
          <a:xfrm>
            <a:off x="395536" y="1772816"/>
            <a:ext cx="8496944" cy="1368152"/>
          </a:xfrm>
          <a:effectLst>
            <a:outerShdw blurRad="50800" dist="38100" dir="2700000" algn="tl" rotWithShape="0">
              <a:prstClr val="black">
                <a:alpha val="40000"/>
              </a:prstClr>
            </a:outerShdw>
          </a:effectLst>
        </p:spPr>
        <p:txBody>
          <a:bodyPr>
            <a:noAutofit/>
          </a:bodyPr>
          <a:lstStyle/>
          <a:p>
            <a:pPr>
              <a:lnSpc>
                <a:spcPct val="115000"/>
              </a:lnSpc>
              <a:spcAft>
                <a:spcPts val="1000"/>
              </a:spcAft>
            </a:pPr>
            <a:endParaRPr lang="ar-SA" sz="2400" b="1" dirty="0" smtClean="0">
              <a:solidFill>
                <a:schemeClr val="tx1"/>
              </a:solidFill>
              <a:ea typeface="Calibri"/>
            </a:endParaRPr>
          </a:p>
          <a:p>
            <a:pPr>
              <a:lnSpc>
                <a:spcPct val="115000"/>
              </a:lnSpc>
              <a:spcAft>
                <a:spcPts val="1000"/>
              </a:spcAft>
            </a:pPr>
            <a:r>
              <a:rPr lang="ar-SA" sz="2400" b="1" dirty="0" smtClean="0">
                <a:solidFill>
                  <a:schemeClr val="tx1"/>
                </a:solidFill>
                <a:ea typeface="Calibri"/>
              </a:rPr>
              <a:t>المعنى </a:t>
            </a:r>
            <a:r>
              <a:rPr lang="ar-SA" sz="2400" b="1" dirty="0">
                <a:solidFill>
                  <a:schemeClr val="tx1"/>
                </a:solidFill>
                <a:ea typeface="Calibri"/>
              </a:rPr>
              <a:t>والمفهوم العام للانخفاض بحمل التدريب قبل المنافسة </a:t>
            </a:r>
            <a:r>
              <a:rPr lang="ar-SA" sz="2400" b="1" dirty="0" smtClean="0">
                <a:solidFill>
                  <a:schemeClr val="tx1"/>
                </a:solidFill>
                <a:ea typeface="Calibri"/>
              </a:rPr>
              <a:t>هو</a:t>
            </a:r>
          </a:p>
          <a:p>
            <a:pPr>
              <a:lnSpc>
                <a:spcPct val="115000"/>
              </a:lnSpc>
              <a:spcAft>
                <a:spcPts val="1000"/>
              </a:spcAft>
            </a:pPr>
            <a:r>
              <a:rPr lang="ar-SA" sz="2400" b="1" dirty="0" smtClean="0">
                <a:solidFill>
                  <a:schemeClr val="tx1"/>
                </a:solidFill>
                <a:ea typeface="Calibri"/>
              </a:rPr>
              <a:t> </a:t>
            </a:r>
            <a:r>
              <a:rPr lang="ar-SA" sz="2400" b="1" dirty="0" smtClean="0">
                <a:solidFill>
                  <a:srgbClr val="FF0000"/>
                </a:solidFill>
                <a:ea typeface="Calibri"/>
              </a:rPr>
              <a:t>( الحاجة </a:t>
            </a:r>
            <a:r>
              <a:rPr lang="ar-SA" sz="2400" b="1" dirty="0">
                <a:solidFill>
                  <a:srgbClr val="FF0000"/>
                </a:solidFill>
                <a:ea typeface="Calibri"/>
              </a:rPr>
              <a:t>لأخذ فترات </a:t>
            </a:r>
            <a:r>
              <a:rPr lang="ar-SA" sz="2400" b="1" dirty="0" smtClean="0">
                <a:solidFill>
                  <a:srgbClr val="FF0000"/>
                </a:solidFill>
                <a:ea typeface="Calibri"/>
              </a:rPr>
              <a:t>راحة </a:t>
            </a:r>
            <a:r>
              <a:rPr lang="ar-SA" sz="2400" b="1" dirty="0">
                <a:solidFill>
                  <a:srgbClr val="FF0000"/>
                </a:solidFill>
                <a:ea typeface="Calibri"/>
              </a:rPr>
              <a:t>قبل السباقات الكبرى</a:t>
            </a:r>
            <a:r>
              <a:rPr lang="ar-SA" sz="2400" b="1" dirty="0" smtClean="0">
                <a:solidFill>
                  <a:srgbClr val="FF0000"/>
                </a:solidFill>
                <a:ea typeface="Calibri"/>
              </a:rPr>
              <a:t>)</a:t>
            </a:r>
          </a:p>
          <a:p>
            <a:pPr>
              <a:lnSpc>
                <a:spcPct val="115000"/>
              </a:lnSpc>
              <a:spcAft>
                <a:spcPts val="1000"/>
              </a:spcAft>
            </a:pPr>
            <a:endParaRPr lang="ar-SA" sz="2400" b="1" dirty="0">
              <a:solidFill>
                <a:srgbClr val="FF0000"/>
              </a:solidFill>
              <a:ea typeface="Calibri"/>
              <a:cs typeface="Arial"/>
            </a:endParaRPr>
          </a:p>
          <a:p>
            <a:pPr>
              <a:lnSpc>
                <a:spcPct val="115000"/>
              </a:lnSpc>
              <a:spcAft>
                <a:spcPts val="1000"/>
              </a:spcAft>
            </a:pPr>
            <a:r>
              <a:rPr lang="ar-IQ" sz="2400" b="1" dirty="0">
                <a:solidFill>
                  <a:schemeClr val="tx1"/>
                </a:solidFill>
                <a:ea typeface="Calibri"/>
              </a:rPr>
              <a:t>الهدف الرئيسي من الانخفاض بحمل التدريب قبل المنافسة </a:t>
            </a:r>
            <a:r>
              <a:rPr lang="ar-IQ" sz="2400" b="1" dirty="0" smtClean="0">
                <a:solidFill>
                  <a:schemeClr val="tx1"/>
                </a:solidFill>
                <a:ea typeface="Calibri"/>
              </a:rPr>
              <a:t>هو </a:t>
            </a:r>
          </a:p>
          <a:p>
            <a:pPr>
              <a:lnSpc>
                <a:spcPct val="115000"/>
              </a:lnSpc>
              <a:spcAft>
                <a:spcPts val="1000"/>
              </a:spcAft>
            </a:pPr>
            <a:r>
              <a:rPr lang="ar-IQ" sz="2400" b="1" dirty="0" smtClean="0">
                <a:solidFill>
                  <a:srgbClr val="FF0000"/>
                </a:solidFill>
                <a:ea typeface="Calibri"/>
              </a:rPr>
              <a:t>( </a:t>
            </a:r>
            <a:r>
              <a:rPr lang="ar-IQ" sz="2400" b="1" dirty="0">
                <a:solidFill>
                  <a:srgbClr val="FF0000"/>
                </a:solidFill>
                <a:ea typeface="Calibri"/>
              </a:rPr>
              <a:t>السماح </a:t>
            </a:r>
            <a:r>
              <a:rPr lang="ar-IQ" sz="2400" b="1" dirty="0" smtClean="0">
                <a:solidFill>
                  <a:srgbClr val="FF0000"/>
                </a:solidFill>
                <a:ea typeface="Calibri"/>
              </a:rPr>
              <a:t>للإنظمة </a:t>
            </a:r>
            <a:r>
              <a:rPr lang="ar-IQ" sz="2400" b="1" dirty="0">
                <a:solidFill>
                  <a:srgbClr val="FF0000"/>
                </a:solidFill>
                <a:ea typeface="Calibri"/>
              </a:rPr>
              <a:t>الفسيولوجية </a:t>
            </a:r>
            <a:r>
              <a:rPr lang="ar-IQ" sz="2400" b="1" dirty="0" smtClean="0">
                <a:solidFill>
                  <a:srgbClr val="FF0000"/>
                </a:solidFill>
                <a:ea typeface="Calibri"/>
              </a:rPr>
              <a:t>بالتعافي </a:t>
            </a:r>
            <a:r>
              <a:rPr lang="ar-IQ" sz="2400" b="1" dirty="0">
                <a:solidFill>
                  <a:srgbClr val="FF0000"/>
                </a:solidFill>
                <a:ea typeface="Calibri"/>
              </a:rPr>
              <a:t>والتكيف التام )</a:t>
            </a:r>
            <a:endParaRPr lang="en-US" sz="2400" b="1" dirty="0" smtClean="0">
              <a:solidFill>
                <a:srgbClr val="FF0000"/>
              </a:solidFill>
              <a:ea typeface="Calibri"/>
              <a:cs typeface="Arial"/>
            </a:endParaRPr>
          </a:p>
          <a:p>
            <a:endParaRPr lang="ar-IQ" sz="2400" dirty="0" smtClean="0"/>
          </a:p>
          <a:p>
            <a:endParaRPr lang="ar-IQ" sz="2400" dirty="0"/>
          </a:p>
          <a:p>
            <a:endParaRPr lang="ar-IQ" sz="2400" dirty="0" smtClean="0"/>
          </a:p>
          <a:p>
            <a:endParaRPr lang="ar-IQ" sz="2400" dirty="0"/>
          </a:p>
          <a:p>
            <a:endParaRPr lang="ar-IQ" sz="2400" dirty="0" smtClean="0"/>
          </a:p>
          <a:p>
            <a:endParaRPr lang="ar-IQ" sz="2400" dirty="0"/>
          </a:p>
          <a:p>
            <a:endParaRPr lang="ar-IQ" sz="2400" dirty="0" smtClean="0"/>
          </a:p>
          <a:p>
            <a:endParaRPr lang="ar-IQ" sz="2400" dirty="0"/>
          </a:p>
          <a:p>
            <a:endParaRPr lang="ar-IQ" sz="2400" dirty="0" smtClean="0"/>
          </a:p>
          <a:p>
            <a:endParaRPr lang="ar-IQ" sz="2400" dirty="0"/>
          </a:p>
        </p:txBody>
      </p:sp>
    </p:spTree>
    <p:extLst>
      <p:ext uri="{BB962C8B-B14F-4D97-AF65-F5344CB8AC3E}">
        <p14:creationId xmlns:p14="http://schemas.microsoft.com/office/powerpoint/2010/main" val="2909587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090" y="188640"/>
            <a:ext cx="8208912" cy="7247818"/>
          </a:xfrm>
          <a:prstGeom prst="rect">
            <a:avLst/>
          </a:prstGeom>
        </p:spPr>
        <p:txBody>
          <a:bodyPr wrap="square">
            <a:spAutoFit/>
          </a:bodyPr>
          <a:lstStyle/>
          <a:p>
            <a:pPr algn="just">
              <a:lnSpc>
                <a:spcPct val="115000"/>
              </a:lnSpc>
              <a:spcAft>
                <a:spcPts val="1000"/>
              </a:spcAft>
            </a:pPr>
            <a:r>
              <a:rPr lang="ar-SA" sz="2400" dirty="0">
                <a:ea typeface="Calibri"/>
              </a:rPr>
              <a:t>ومن الارشادات التي يمكن أن يتبعها رياضيو المارثون هي تقليل تدريبهم الاسبوعي بنسبة (20%) في الاسبوع الثالث قبل بداية السباق وبنسبة (40%) في الاسبوع الثاني وحوالي (60%) في اسبوع السباق. في حين يبدأ </a:t>
            </a:r>
            <a:r>
              <a:rPr lang="ar-SA" sz="2400" dirty="0" smtClean="0">
                <a:ea typeface="Calibri"/>
              </a:rPr>
              <a:t>رياضيو </a:t>
            </a:r>
            <a:r>
              <a:rPr lang="en-US" sz="2400" dirty="0" smtClean="0">
                <a:ea typeface="Calibri"/>
              </a:rPr>
              <a:t>)</a:t>
            </a:r>
            <a:r>
              <a:rPr lang="ar-IQ" sz="2400" dirty="0" smtClean="0">
                <a:ea typeface="Calibri"/>
              </a:rPr>
              <a:t>5 – 15 كم</a:t>
            </a:r>
            <a:r>
              <a:rPr lang="en-US" sz="2400" dirty="0" smtClean="0">
                <a:ea typeface="Calibri"/>
              </a:rPr>
              <a:t>(</a:t>
            </a:r>
            <a:r>
              <a:rPr lang="ar-SA" sz="2400" dirty="0" smtClean="0">
                <a:ea typeface="Calibri"/>
              </a:rPr>
              <a:t>  في </a:t>
            </a:r>
            <a:r>
              <a:rPr lang="ar-SA" sz="2400" dirty="0">
                <a:ea typeface="Calibri"/>
              </a:rPr>
              <a:t>الانخفاض في حمل التدريب من الاسبوع الثاني قبل بداية السباق بنسبة (20%) وبحوالي (50%) في اسبوع السباق، وان الانخفاض بحمل التدريب يعتمد على كل من مسافة السباق وطول فترة الانخفاض بحمل التدريب</a:t>
            </a:r>
            <a:r>
              <a:rPr lang="ar-SA" sz="2400" dirty="0" smtClean="0">
                <a:ea typeface="Calibri"/>
              </a:rPr>
              <a:t>. </a:t>
            </a:r>
          </a:p>
          <a:p>
            <a:pPr algn="just">
              <a:lnSpc>
                <a:spcPct val="115000"/>
              </a:lnSpc>
              <a:spcAft>
                <a:spcPts val="1000"/>
              </a:spcAft>
            </a:pPr>
            <a:r>
              <a:rPr lang="ar-SA" sz="2400" dirty="0">
                <a:ea typeface="Calibri"/>
              </a:rPr>
              <a:t>عندما تكون فترة الانخفاض قبل المنافسات طويلة فإن معدل الانخفاض بحمل التدريب يكون بنسبة (20%) اسبوعياً وعندما تكون فترة الانخفاض حوالي (14 يوماً) فإن معدل الانخفاض يكون بنسبة (30%) اسبوعياً واذا كانت فترة الانخفاض بحمل التدريب هي (10 ايام ) فإن نسبة الانخفاض في حمل التدريب تكون (50%).</a:t>
            </a:r>
            <a:endParaRPr lang="en-US" sz="2400" dirty="0">
              <a:ea typeface="Calibri"/>
              <a:cs typeface="Arial"/>
            </a:endParaRPr>
          </a:p>
          <a:p>
            <a:pPr algn="just">
              <a:lnSpc>
                <a:spcPct val="115000"/>
              </a:lnSpc>
              <a:spcAft>
                <a:spcPts val="1000"/>
              </a:spcAft>
            </a:pPr>
            <a:r>
              <a:rPr lang="ar-SA" sz="2400" dirty="0">
                <a:ea typeface="Calibri"/>
              </a:rPr>
              <a:t>اما تكرار التدريب ذو الشدّة العالية فيكون على الاقل (80%) من القيم السابقة لذا تعد عملية الانخفاض بحمل التدريضرورية لتفادي الإنقطاع عن التدريب لدى رياضيي المستوى العالي خاصة في السباقات التي تعتمد على التكنيك بدرجة كبيرة لذا يكون من الافضل التقيد بإيقاع ثابت ويبقى التدريب بنفس الدرجة والمحافظة على الاحساس بالنشاط. </a:t>
            </a:r>
            <a:endParaRPr lang="en-US" sz="2400" dirty="0">
              <a:ea typeface="Calibri"/>
              <a:cs typeface="Arial"/>
            </a:endParaRPr>
          </a:p>
          <a:p>
            <a:pPr algn="just">
              <a:lnSpc>
                <a:spcPct val="115000"/>
              </a:lnSpc>
              <a:spcAft>
                <a:spcPts val="1000"/>
              </a:spcAft>
            </a:pPr>
            <a:endParaRPr lang="en-US" sz="2400" dirty="0">
              <a:ea typeface="Calibri"/>
              <a:cs typeface="Arial"/>
            </a:endParaRPr>
          </a:p>
        </p:txBody>
      </p:sp>
    </p:spTree>
    <p:extLst>
      <p:ext uri="{BB962C8B-B14F-4D97-AF65-F5344CB8AC3E}">
        <p14:creationId xmlns:p14="http://schemas.microsoft.com/office/powerpoint/2010/main" val="1610793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0"/>
            <a:ext cx="8424936" cy="7953972"/>
          </a:xfrm>
          <a:prstGeom prst="rect">
            <a:avLst/>
          </a:prstGeom>
        </p:spPr>
        <p:txBody>
          <a:bodyPr wrap="square">
            <a:spAutoFit/>
          </a:bodyPr>
          <a:lstStyle/>
          <a:p>
            <a:pPr algn="just">
              <a:lnSpc>
                <a:spcPct val="115000"/>
              </a:lnSpc>
              <a:spcAft>
                <a:spcPts val="1000"/>
              </a:spcAft>
            </a:pPr>
            <a:r>
              <a:rPr lang="ar-SA" sz="2400" dirty="0">
                <a:ea typeface="Calibri"/>
              </a:rPr>
              <a:t>أما بالنسبة للشدّة يجب أن يكون هناك وحدتان تدريبيتان بالاسبوع بخطوة (معدل) أعلى من خطوة السباق وتكون الوحدات المشابهة لطبيعة السباق عادة قبل يوم واحد من اليوم الذي يسبق السباق الرئيسي ، أما الوحدات الاخرى يجب أن لا تكون بشدّة أكثر من (75%) ولكن تحتوي على سرعات قصيرة بخطوة تعادل او تزيد عن خطوة السباق للمحافظة على المسارات الحركية المطلوبة للسباق</a:t>
            </a:r>
            <a:r>
              <a:rPr lang="ar-SA" sz="2400" dirty="0" smtClean="0">
                <a:ea typeface="Calibri"/>
              </a:rPr>
              <a:t>.</a:t>
            </a:r>
          </a:p>
          <a:p>
            <a:pPr algn="just">
              <a:lnSpc>
                <a:spcPct val="115000"/>
              </a:lnSpc>
              <a:spcAft>
                <a:spcPts val="1000"/>
              </a:spcAft>
            </a:pPr>
            <a:r>
              <a:rPr lang="ar-SA" sz="2400" dirty="0">
                <a:ea typeface="Calibri"/>
              </a:rPr>
              <a:t>وعليه يمكن المحافظة على قمة الاداء فقط </a:t>
            </a:r>
            <a:r>
              <a:rPr lang="ar-SA" sz="2400" dirty="0" smtClean="0">
                <a:ea typeface="Calibri"/>
              </a:rPr>
              <a:t>من </a:t>
            </a:r>
            <a:r>
              <a:rPr lang="en-US" sz="2400" dirty="0" smtClean="0">
                <a:ea typeface="Calibri"/>
              </a:rPr>
              <a:t>)</a:t>
            </a:r>
            <a:r>
              <a:rPr lang="ar-IQ" sz="2400" dirty="0" smtClean="0">
                <a:ea typeface="Calibri"/>
              </a:rPr>
              <a:t>4 – 6</a:t>
            </a:r>
            <a:r>
              <a:rPr lang="en-US" sz="2400" dirty="0" smtClean="0">
                <a:ea typeface="Calibri"/>
              </a:rPr>
              <a:t>(</a:t>
            </a:r>
            <a:r>
              <a:rPr lang="ar-SA" sz="2400" dirty="0" smtClean="0">
                <a:ea typeface="Calibri"/>
              </a:rPr>
              <a:t> اسابيع </a:t>
            </a:r>
            <a:r>
              <a:rPr lang="ar-SA" sz="2400" dirty="0">
                <a:ea typeface="Calibri"/>
              </a:rPr>
              <a:t>ويعتمد ذلك على مستوى الرياضي من اللياقة الاساسية والانخفاض بحمل التدريب لذلك يجب أن يتم فقط من مرتين الى ثلاثة مرات في الموسم للسباقات الاكثر أهمية. </a:t>
            </a:r>
            <a:endParaRPr lang="ar-SA" sz="2400" dirty="0" smtClean="0">
              <a:ea typeface="Calibri"/>
            </a:endParaRPr>
          </a:p>
          <a:p>
            <a:pPr algn="just">
              <a:lnSpc>
                <a:spcPct val="115000"/>
              </a:lnSpc>
              <a:spcAft>
                <a:spcPts val="1000"/>
              </a:spcAft>
            </a:pPr>
            <a:r>
              <a:rPr lang="ar-SA" sz="2400" dirty="0">
                <a:ea typeface="Calibri"/>
              </a:rPr>
              <a:t>أما اذا كان حجم عدد الكيلومترات الاجمالي أقل من (80 كم) في الاسبوع ومدة دوام السباق أقل من ساعة واحدة فإنه يجب على الرياضي مرعاة ما يأتي:</a:t>
            </a:r>
            <a:endParaRPr lang="en-US" sz="2400" dirty="0">
              <a:ea typeface="Calibri"/>
              <a:cs typeface="Arial"/>
            </a:endParaRPr>
          </a:p>
          <a:p>
            <a:pPr marL="342900" lvl="0" indent="-342900">
              <a:lnSpc>
                <a:spcPct val="115000"/>
              </a:lnSpc>
              <a:buFont typeface="+mj-lt"/>
              <a:buAutoNum type="arabicPeriod"/>
            </a:pPr>
            <a:r>
              <a:rPr lang="ar-SA" sz="2400" dirty="0">
                <a:ea typeface="Calibri"/>
              </a:rPr>
              <a:t>فترة الانخفاض بحمل التدريب من (7-10) أيام.</a:t>
            </a:r>
            <a:endParaRPr lang="en-US" sz="2400" dirty="0">
              <a:ea typeface="Calibri"/>
              <a:cs typeface="Arial"/>
            </a:endParaRPr>
          </a:p>
          <a:p>
            <a:pPr marL="342900" lvl="0" indent="-342900">
              <a:lnSpc>
                <a:spcPct val="115000"/>
              </a:lnSpc>
              <a:buFont typeface="+mj-lt"/>
              <a:buAutoNum type="arabicPeriod"/>
            </a:pPr>
            <a:r>
              <a:rPr lang="ar-SA" sz="2400" dirty="0">
                <a:ea typeface="Calibri"/>
              </a:rPr>
              <a:t>تقليل الحجم الكلي لعدد الكيلومترات بنسبة (80%).</a:t>
            </a:r>
            <a:endParaRPr lang="en-US" sz="2400" dirty="0">
              <a:ea typeface="Calibri"/>
              <a:cs typeface="Arial"/>
            </a:endParaRPr>
          </a:p>
          <a:p>
            <a:pPr marL="342900" lvl="0" indent="-342900">
              <a:lnSpc>
                <a:spcPct val="115000"/>
              </a:lnSpc>
              <a:buFont typeface="+mj-lt"/>
              <a:buAutoNum type="arabicPeriod"/>
            </a:pPr>
            <a:r>
              <a:rPr lang="ar-SA" sz="2400" dirty="0">
                <a:ea typeface="Calibri"/>
              </a:rPr>
              <a:t>أداء وحدات تدريبية ذات شدّة عالية تعادل (90%) من الحد الاقصى لإستهلاك الاوكسجين.</a:t>
            </a:r>
            <a:endParaRPr lang="en-US" sz="2400" dirty="0">
              <a:ea typeface="Calibri"/>
              <a:cs typeface="Arial"/>
            </a:endParaRPr>
          </a:p>
          <a:p>
            <a:pPr marL="342900" lvl="0" indent="-342900">
              <a:lnSpc>
                <a:spcPct val="115000"/>
              </a:lnSpc>
              <a:spcAft>
                <a:spcPts val="1000"/>
              </a:spcAft>
              <a:buFont typeface="+mj-lt"/>
              <a:buAutoNum type="arabicPeriod"/>
            </a:pPr>
            <a:r>
              <a:rPr lang="ar-SA" sz="2400" dirty="0">
                <a:ea typeface="Calibri"/>
              </a:rPr>
              <a:t>تقليل مرات التدريب بنسبة (20%).</a:t>
            </a:r>
            <a:endParaRPr lang="en-US" sz="2400" dirty="0">
              <a:ea typeface="Calibri"/>
              <a:cs typeface="Arial"/>
            </a:endParaRPr>
          </a:p>
          <a:p>
            <a:pPr algn="just">
              <a:lnSpc>
                <a:spcPct val="115000"/>
              </a:lnSpc>
              <a:spcAft>
                <a:spcPts val="1000"/>
              </a:spcAft>
            </a:pPr>
            <a:endParaRPr lang="en-US" sz="2400" dirty="0">
              <a:ea typeface="Calibri"/>
              <a:cs typeface="Arial"/>
            </a:endParaRPr>
          </a:p>
          <a:p>
            <a:pPr algn="just">
              <a:lnSpc>
                <a:spcPct val="115000"/>
              </a:lnSpc>
              <a:spcAft>
                <a:spcPts val="1000"/>
              </a:spcAft>
            </a:pPr>
            <a:endParaRPr lang="en-US" sz="2400" dirty="0">
              <a:ea typeface="Calibri"/>
              <a:cs typeface="Arial"/>
            </a:endParaRPr>
          </a:p>
        </p:txBody>
      </p:sp>
    </p:spTree>
    <p:extLst>
      <p:ext uri="{BB962C8B-B14F-4D97-AF65-F5344CB8AC3E}">
        <p14:creationId xmlns:p14="http://schemas.microsoft.com/office/powerpoint/2010/main" val="966923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2800" b="1" dirty="0" smtClean="0">
                <a:solidFill>
                  <a:srgbClr val="FF0000"/>
                </a:solidFill>
                <a:ea typeface="Calibri"/>
                <a:cs typeface="Arial"/>
              </a:rPr>
              <a:t>التغيرات </a:t>
            </a:r>
            <a:r>
              <a:rPr lang="ar-SA" sz="2800" b="1" dirty="0">
                <a:solidFill>
                  <a:srgbClr val="FF0000"/>
                </a:solidFill>
                <a:ea typeface="Calibri"/>
                <a:cs typeface="Arial"/>
              </a:rPr>
              <a:t>الحاصلة خلال فترة الانخفاض بحمل التدريب قبل </a:t>
            </a:r>
            <a:r>
              <a:rPr lang="ar-SA" sz="2800" b="1" dirty="0" smtClean="0">
                <a:solidFill>
                  <a:srgbClr val="FF0000"/>
                </a:solidFill>
                <a:ea typeface="Calibri"/>
                <a:cs typeface="Arial"/>
              </a:rPr>
              <a:t>المنافسات</a:t>
            </a:r>
            <a:endParaRPr lang="ar-IQ" sz="2800" dirty="0"/>
          </a:p>
        </p:txBody>
      </p:sp>
      <p:sp>
        <p:nvSpPr>
          <p:cNvPr id="3" name="Content Placeholder 2"/>
          <p:cNvSpPr>
            <a:spLocks noGrp="1"/>
          </p:cNvSpPr>
          <p:nvPr>
            <p:ph idx="1"/>
          </p:nvPr>
        </p:nvSpPr>
        <p:spPr/>
        <p:txBody>
          <a:bodyPr>
            <a:normAutofit/>
          </a:bodyPr>
          <a:lstStyle/>
          <a:p>
            <a:pPr algn="just">
              <a:lnSpc>
                <a:spcPct val="115000"/>
              </a:lnSpc>
              <a:spcAft>
                <a:spcPts val="1000"/>
              </a:spcAft>
            </a:pPr>
            <a:r>
              <a:rPr lang="ar-SA" sz="2400" dirty="0">
                <a:ea typeface="Calibri"/>
              </a:rPr>
              <a:t>من أكثر التغيرات الملحوظة هي الزيادة الواضحة في قوة العضلات والتي تفسر جزئياً على الاقل التحسن الواضح في مستوى الاداء ، ولكن يصعب تحديد مسببات التحسن في القوة العضلية هل هي ناتجة عن التغير الميكانيكي للانقباض العضلي أو إلى زيادة تعبئة الالياف العضلية ، وقد أظهرت نتائج فحص بعض </a:t>
            </a:r>
            <a:r>
              <a:rPr lang="ar-SA" sz="2400" dirty="0" smtClean="0">
                <a:ea typeface="Calibri"/>
              </a:rPr>
              <a:t>السبّاحين </a:t>
            </a:r>
            <a:r>
              <a:rPr lang="ar-SA" sz="2400" dirty="0">
                <a:ea typeface="Calibri"/>
              </a:rPr>
              <a:t>بعد (10 أيام ) من التدريب الشاق إنخفاض دال في قدرة الالياف العضلية السريعة في سرعة تقصيرها ، وتعزو الدراسات هذه التغيرات الى التغير في جزيئات المايوسين بالالياف العضلية وفي هذه الحالة يصبح المايوسن الموجود بالالياف العضلية السريعة مماثل للمايوسين الموجود بالالياف العضلية البطيئة.</a:t>
            </a:r>
            <a:endParaRPr lang="en-US" sz="2400" dirty="0">
              <a:ea typeface="Calibri"/>
              <a:cs typeface="Arial"/>
            </a:endParaRPr>
          </a:p>
          <a:p>
            <a:pPr marL="0" indent="0" algn="just">
              <a:buNone/>
            </a:pPr>
            <a:endParaRPr lang="ar-IQ" sz="2400" dirty="0"/>
          </a:p>
        </p:txBody>
      </p:sp>
    </p:spTree>
    <p:extLst>
      <p:ext uri="{BB962C8B-B14F-4D97-AF65-F5344CB8AC3E}">
        <p14:creationId xmlns:p14="http://schemas.microsoft.com/office/powerpoint/2010/main" val="2351050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15000"/>
              </a:lnSpc>
              <a:spcAft>
                <a:spcPts val="1000"/>
              </a:spcAft>
            </a:pPr>
            <a:r>
              <a:rPr lang="ar-SA" sz="3200" b="1" dirty="0" smtClean="0">
                <a:solidFill>
                  <a:srgbClr val="FF0000"/>
                </a:solidFill>
                <a:ea typeface="Calibri"/>
                <a:cs typeface="Arial"/>
              </a:rPr>
              <a:t/>
            </a:r>
            <a:br>
              <a:rPr lang="ar-SA" sz="3200" b="1" dirty="0" smtClean="0">
                <a:solidFill>
                  <a:srgbClr val="FF0000"/>
                </a:solidFill>
                <a:ea typeface="Calibri"/>
                <a:cs typeface="Arial"/>
              </a:rPr>
            </a:br>
            <a:r>
              <a:rPr lang="ar-SA" sz="3200" b="1" dirty="0" smtClean="0">
                <a:solidFill>
                  <a:srgbClr val="FF0000"/>
                </a:solidFill>
                <a:ea typeface="Calibri"/>
                <a:cs typeface="Arial"/>
              </a:rPr>
              <a:t>أنواع </a:t>
            </a:r>
            <a:r>
              <a:rPr lang="ar-SA" sz="3200" b="1" dirty="0">
                <a:solidFill>
                  <a:srgbClr val="FF0000"/>
                </a:solidFill>
                <a:ea typeface="Calibri"/>
                <a:cs typeface="Arial"/>
              </a:rPr>
              <a:t>الانخفاض بحمل التدريب قبل </a:t>
            </a:r>
            <a:r>
              <a:rPr lang="ar-SA" sz="3200" b="1" dirty="0" smtClean="0">
                <a:solidFill>
                  <a:srgbClr val="FF0000"/>
                </a:solidFill>
                <a:ea typeface="Calibri"/>
                <a:cs typeface="Arial"/>
              </a:rPr>
              <a:t>المنافسات</a:t>
            </a:r>
            <a:r>
              <a:rPr lang="en-US" sz="3200" dirty="0">
                <a:ea typeface="Calibri"/>
                <a:cs typeface="Arial"/>
              </a:rPr>
              <a:t/>
            </a:r>
            <a:br>
              <a:rPr lang="en-US" sz="3200" dirty="0">
                <a:ea typeface="Calibri"/>
                <a:cs typeface="Arial"/>
              </a:rPr>
            </a:br>
            <a:endParaRPr lang="ar-IQ" sz="3200" dirty="0"/>
          </a:p>
        </p:txBody>
      </p:sp>
      <p:sp>
        <p:nvSpPr>
          <p:cNvPr id="3" name="Content Placeholder 2"/>
          <p:cNvSpPr>
            <a:spLocks noGrp="1"/>
          </p:cNvSpPr>
          <p:nvPr>
            <p:ph idx="1"/>
          </p:nvPr>
        </p:nvSpPr>
        <p:spPr>
          <a:xfrm>
            <a:off x="467544" y="1340768"/>
            <a:ext cx="8229600" cy="4525963"/>
          </a:xfrm>
        </p:spPr>
        <p:txBody>
          <a:bodyPr>
            <a:normAutofit/>
          </a:bodyPr>
          <a:lstStyle/>
          <a:p>
            <a:pPr lvl="0" algn="just">
              <a:lnSpc>
                <a:spcPct val="115000"/>
              </a:lnSpc>
              <a:buFont typeface="+mj-lt"/>
              <a:buAutoNum type="arabicPeriod"/>
            </a:pPr>
            <a:r>
              <a:rPr lang="ar-SA" sz="2400" dirty="0">
                <a:ea typeface="Calibri"/>
              </a:rPr>
              <a:t>الانخفاض بحمل التدريب الخطي (المنتظم) يمكن استخدام هذا النوع بحيث يقل فيه حمل التدريب تدريجيا في نمط خطي.</a:t>
            </a:r>
            <a:endParaRPr lang="en-US" sz="2400" dirty="0">
              <a:ea typeface="Calibri"/>
              <a:cs typeface="Arial"/>
            </a:endParaRPr>
          </a:p>
          <a:p>
            <a:pPr lvl="0" algn="just">
              <a:lnSpc>
                <a:spcPct val="115000"/>
              </a:lnSpc>
              <a:buFont typeface="+mj-lt"/>
              <a:buAutoNum type="arabicPeriod"/>
            </a:pPr>
            <a:r>
              <a:rPr lang="ar-SA" sz="2400" dirty="0">
                <a:ea typeface="Calibri"/>
              </a:rPr>
              <a:t>الانخفاض بحمل </a:t>
            </a:r>
            <a:r>
              <a:rPr lang="ar-SA" sz="2400" dirty="0" smtClean="0">
                <a:ea typeface="Calibri"/>
              </a:rPr>
              <a:t>التدريب غير الخطي </a:t>
            </a:r>
            <a:r>
              <a:rPr lang="ar-SA" sz="2400" dirty="0">
                <a:ea typeface="Calibri"/>
              </a:rPr>
              <a:t>(الانخفاض البطيء) ويكون بإنخفاض بطيء نسبياً في حمل التدريب.</a:t>
            </a:r>
            <a:endParaRPr lang="en-US" sz="2400" dirty="0">
              <a:ea typeface="Calibri"/>
              <a:cs typeface="Arial"/>
            </a:endParaRPr>
          </a:p>
          <a:p>
            <a:pPr lvl="0" algn="just">
              <a:lnSpc>
                <a:spcPct val="115000"/>
              </a:lnSpc>
              <a:buFont typeface="+mj-lt"/>
              <a:buAutoNum type="arabicPeriod"/>
            </a:pPr>
            <a:r>
              <a:rPr lang="ar-SA" sz="2400" dirty="0">
                <a:ea typeface="Calibri"/>
              </a:rPr>
              <a:t>الانخفاض بحمل </a:t>
            </a:r>
            <a:r>
              <a:rPr lang="ar-SA" sz="2400" dirty="0" smtClean="0">
                <a:ea typeface="Calibri"/>
              </a:rPr>
              <a:t>التدريب غير الخطي </a:t>
            </a:r>
            <a:r>
              <a:rPr lang="ar-SA" sz="2400" dirty="0">
                <a:ea typeface="Calibri"/>
              </a:rPr>
              <a:t>(الانخفاض السريع) ويكون معدل الانخفاض فيه أسرع.</a:t>
            </a:r>
            <a:endParaRPr lang="en-US" sz="2400" dirty="0">
              <a:ea typeface="Calibri"/>
              <a:cs typeface="Arial"/>
            </a:endParaRPr>
          </a:p>
          <a:p>
            <a:pPr lvl="0" algn="just">
              <a:lnSpc>
                <a:spcPct val="115000"/>
              </a:lnSpc>
              <a:buFont typeface="+mj-lt"/>
              <a:buAutoNum type="arabicPeriod"/>
            </a:pPr>
            <a:r>
              <a:rPr lang="ar-SA" sz="2400" dirty="0">
                <a:ea typeface="Calibri"/>
              </a:rPr>
              <a:t>الانخفاض بحمل التدريب التدريجي.</a:t>
            </a:r>
            <a:endParaRPr lang="en-US" sz="2400" dirty="0">
              <a:ea typeface="Calibri"/>
              <a:cs typeface="Arial"/>
            </a:endParaRPr>
          </a:p>
          <a:p>
            <a:pPr lvl="0" algn="just">
              <a:lnSpc>
                <a:spcPct val="115000"/>
              </a:lnSpc>
              <a:spcAft>
                <a:spcPts val="1000"/>
              </a:spcAft>
              <a:buFont typeface="+mj-lt"/>
              <a:buAutoNum type="arabicPeriod"/>
            </a:pPr>
            <a:r>
              <a:rPr lang="ar-SA" sz="2400" dirty="0">
                <a:ea typeface="Calibri"/>
              </a:rPr>
              <a:t>الانخفاض غير التدريجي لحمل التدريب (تقليل مفاجيء في عدد الكيلومترات المقطوعة ثم يلي ذلك المحافظة عليها </a:t>
            </a:r>
            <a:r>
              <a:rPr lang="ar-SA" sz="2400" dirty="0" smtClean="0">
                <a:ea typeface="Calibri"/>
              </a:rPr>
              <a:t>وثباتها).  </a:t>
            </a:r>
            <a:endParaRPr lang="en-US" sz="2400" dirty="0">
              <a:ea typeface="Calibri"/>
              <a:cs typeface="Arial"/>
            </a:endParaRPr>
          </a:p>
          <a:p>
            <a:pPr marL="0" indent="0">
              <a:buNone/>
            </a:pPr>
            <a:endParaRPr lang="ar-IQ" sz="2400" dirty="0"/>
          </a:p>
        </p:txBody>
      </p:sp>
    </p:spTree>
    <p:extLst>
      <p:ext uri="{BB962C8B-B14F-4D97-AF65-F5344CB8AC3E}">
        <p14:creationId xmlns:p14="http://schemas.microsoft.com/office/powerpoint/2010/main" val="1936190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Aft>
                <a:spcPts val="1000"/>
              </a:spcAft>
            </a:pPr>
            <a:r>
              <a:rPr lang="ar-SA" sz="2800" b="1" dirty="0">
                <a:solidFill>
                  <a:srgbClr val="FF0000"/>
                </a:solidFill>
                <a:ea typeface="Calibri"/>
                <a:cs typeface="Arial"/>
              </a:rPr>
              <a:t>التوصيات الاساسية لعملية الانخفاض بحمل التدريب قبل المنافسات:</a:t>
            </a:r>
            <a:r>
              <a:rPr lang="en-US" sz="2800" dirty="0">
                <a:ea typeface="Calibri"/>
                <a:cs typeface="Arial"/>
              </a:rPr>
              <a:t/>
            </a:r>
            <a:br>
              <a:rPr lang="en-US" sz="2800" dirty="0">
                <a:ea typeface="Calibri"/>
                <a:cs typeface="Arial"/>
              </a:rPr>
            </a:br>
            <a:endParaRPr lang="ar-IQ" sz="2800" dirty="0"/>
          </a:p>
        </p:txBody>
      </p:sp>
      <p:sp>
        <p:nvSpPr>
          <p:cNvPr id="3" name="Content Placeholder 2"/>
          <p:cNvSpPr>
            <a:spLocks noGrp="1"/>
          </p:cNvSpPr>
          <p:nvPr>
            <p:ph idx="1"/>
          </p:nvPr>
        </p:nvSpPr>
        <p:spPr>
          <a:xfrm>
            <a:off x="467544" y="1340768"/>
            <a:ext cx="8229600" cy="4525963"/>
          </a:xfrm>
        </p:spPr>
        <p:txBody>
          <a:bodyPr>
            <a:normAutofit fontScale="85000" lnSpcReduction="20000"/>
          </a:bodyPr>
          <a:lstStyle/>
          <a:p>
            <a:pPr lvl="0" algn="just">
              <a:lnSpc>
                <a:spcPct val="115000"/>
              </a:lnSpc>
              <a:buFont typeface="+mj-lt"/>
              <a:buAutoNum type="arabicPeriod"/>
            </a:pPr>
            <a:r>
              <a:rPr lang="ar-SA" dirty="0">
                <a:ea typeface="Calibri"/>
              </a:rPr>
              <a:t>يحتاج تعويض مخزون الطاقة من الكلايكوجين من (2-3) أيام بعد الانشطة </a:t>
            </a:r>
            <a:r>
              <a:rPr lang="ar-SA" dirty="0" smtClean="0">
                <a:ea typeface="Calibri"/>
              </a:rPr>
              <a:t>الاوكسجينية </a:t>
            </a:r>
            <a:r>
              <a:rPr lang="ar-SA" dirty="0">
                <a:ea typeface="Calibri"/>
              </a:rPr>
              <a:t>المجهدة.</a:t>
            </a:r>
            <a:endParaRPr lang="en-US" sz="2400" dirty="0">
              <a:ea typeface="Calibri"/>
              <a:cs typeface="Arial"/>
            </a:endParaRPr>
          </a:p>
          <a:p>
            <a:pPr lvl="0" algn="just">
              <a:lnSpc>
                <a:spcPct val="115000"/>
              </a:lnSpc>
              <a:buFont typeface="+mj-lt"/>
              <a:buAutoNum type="arabicPeriod"/>
            </a:pPr>
            <a:r>
              <a:rPr lang="ar-SA" dirty="0">
                <a:ea typeface="Calibri"/>
              </a:rPr>
              <a:t>عدم استخدام الوحدات التدريبية العالية في آخر (48) ساعة قبل السباقات.</a:t>
            </a:r>
            <a:endParaRPr lang="en-US" sz="2400" dirty="0">
              <a:ea typeface="Calibri"/>
              <a:cs typeface="Arial"/>
            </a:endParaRPr>
          </a:p>
          <a:p>
            <a:pPr lvl="0" algn="just">
              <a:lnSpc>
                <a:spcPct val="115000"/>
              </a:lnSpc>
              <a:buFont typeface="+mj-lt"/>
              <a:buAutoNum type="arabicPeriod"/>
            </a:pPr>
            <a:r>
              <a:rPr lang="ar-SA" dirty="0">
                <a:ea typeface="Calibri"/>
              </a:rPr>
              <a:t>تقلل قدرة العضلات بواسطة تدريبات القوة لفترة (2-3) أسابيع بعد الجهد الاقصى.</a:t>
            </a:r>
            <a:endParaRPr lang="en-US" sz="2400" dirty="0">
              <a:ea typeface="Calibri"/>
              <a:cs typeface="Arial"/>
            </a:endParaRPr>
          </a:p>
          <a:p>
            <a:pPr lvl="0" algn="just">
              <a:lnSpc>
                <a:spcPct val="115000"/>
              </a:lnSpc>
              <a:buFont typeface="+mj-lt"/>
              <a:buAutoNum type="arabicPeriod"/>
            </a:pPr>
            <a:r>
              <a:rPr lang="ar-SA" dirty="0">
                <a:ea typeface="Calibri"/>
              </a:rPr>
              <a:t>التمرينات التي تتميز بالانقباض اللامركزي والذي يتم فيه إطالة العضلة في حالة توترها تؤدي الى حدوث تلف بالانسجة العضلية.</a:t>
            </a:r>
            <a:endParaRPr lang="en-US" sz="2400" dirty="0">
              <a:ea typeface="Calibri"/>
              <a:cs typeface="Arial"/>
            </a:endParaRPr>
          </a:p>
          <a:p>
            <a:pPr lvl="0" algn="just">
              <a:lnSpc>
                <a:spcPct val="115000"/>
              </a:lnSpc>
              <a:spcAft>
                <a:spcPts val="1000"/>
              </a:spcAft>
              <a:buFont typeface="+mj-lt"/>
              <a:buAutoNum type="arabicPeriod"/>
            </a:pPr>
            <a:r>
              <a:rPr lang="ar-SA" dirty="0">
                <a:ea typeface="Calibri"/>
              </a:rPr>
              <a:t>تستمر السعة أو القدرة </a:t>
            </a:r>
            <a:r>
              <a:rPr lang="ar-SA" dirty="0" smtClean="0">
                <a:ea typeface="Calibri"/>
              </a:rPr>
              <a:t>الاوكسجينية </a:t>
            </a:r>
            <a:r>
              <a:rPr lang="ar-SA" dirty="0" smtClean="0">
                <a:ea typeface="Calibri"/>
              </a:rPr>
              <a:t>القصوى</a:t>
            </a:r>
            <a:r>
              <a:rPr lang="en-US">
                <a:ea typeface="Calibri"/>
              </a:rPr>
              <a:t>VO2 max</a:t>
            </a:r>
            <a:r>
              <a:rPr lang="ar-SA" smtClean="0">
                <a:ea typeface="Calibri"/>
              </a:rPr>
              <a:t> </a:t>
            </a:r>
            <a:r>
              <a:rPr lang="ar-SA" dirty="0">
                <a:ea typeface="Calibri"/>
              </a:rPr>
              <a:t>لمدة أيام قليلة ، ربما الى أسبوع.</a:t>
            </a:r>
            <a:endParaRPr lang="en-US" sz="2400" dirty="0">
              <a:ea typeface="Calibri"/>
              <a:cs typeface="Arial"/>
            </a:endParaRPr>
          </a:p>
        </p:txBody>
      </p:sp>
    </p:spTree>
    <p:extLst>
      <p:ext uri="{BB962C8B-B14F-4D97-AF65-F5344CB8AC3E}">
        <p14:creationId xmlns:p14="http://schemas.microsoft.com/office/powerpoint/2010/main" val="17194971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15000"/>
              </a:lnSpc>
              <a:spcAft>
                <a:spcPts val="1000"/>
              </a:spcAft>
            </a:pPr>
            <a:r>
              <a:rPr lang="ar-SA" b="1" dirty="0">
                <a:solidFill>
                  <a:srgbClr val="FF0000"/>
                </a:solidFill>
                <a:ea typeface="Calibri"/>
                <a:cs typeface="Arial"/>
              </a:rPr>
              <a:t>القواعد التدريبية </a:t>
            </a:r>
            <a:r>
              <a:rPr lang="ar-SA" b="1" dirty="0" smtClean="0">
                <a:solidFill>
                  <a:srgbClr val="FF0000"/>
                </a:solidFill>
                <a:ea typeface="Calibri"/>
                <a:cs typeface="Arial"/>
              </a:rPr>
              <a:t>الاضافية</a:t>
            </a:r>
            <a:r>
              <a:rPr lang="en-US" sz="3600" dirty="0">
                <a:ea typeface="Calibri"/>
                <a:cs typeface="Arial"/>
              </a:rPr>
              <a:t/>
            </a:r>
            <a:br>
              <a:rPr lang="en-US" sz="3600" dirty="0">
                <a:ea typeface="Calibri"/>
                <a:cs typeface="Arial"/>
              </a:rPr>
            </a:br>
            <a:endParaRPr lang="ar-IQ" dirty="0"/>
          </a:p>
        </p:txBody>
      </p:sp>
      <p:sp>
        <p:nvSpPr>
          <p:cNvPr id="3" name="Content Placeholder 2"/>
          <p:cNvSpPr>
            <a:spLocks noGrp="1"/>
          </p:cNvSpPr>
          <p:nvPr>
            <p:ph idx="1"/>
          </p:nvPr>
        </p:nvSpPr>
        <p:spPr>
          <a:xfrm>
            <a:off x="395536" y="1052736"/>
            <a:ext cx="8229600" cy="4525963"/>
          </a:xfrm>
        </p:spPr>
        <p:txBody>
          <a:bodyPr>
            <a:noAutofit/>
          </a:bodyPr>
          <a:lstStyle/>
          <a:p>
            <a:pPr lvl="0" algn="just">
              <a:lnSpc>
                <a:spcPct val="115000"/>
              </a:lnSpc>
              <a:buFont typeface="+mj-lt"/>
              <a:buAutoNum type="arabicPeriod"/>
            </a:pPr>
            <a:r>
              <a:rPr lang="ar-SA" sz="2400" dirty="0">
                <a:ea typeface="Calibri"/>
              </a:rPr>
              <a:t>يجب أن تكون آخر وحدة تدريبية للتحمل قبل (7-10) أيام من المنافسة. </a:t>
            </a:r>
            <a:endParaRPr lang="en-US" sz="2400" dirty="0">
              <a:ea typeface="Calibri"/>
              <a:cs typeface="Arial"/>
            </a:endParaRPr>
          </a:p>
          <a:p>
            <a:pPr lvl="0" algn="just">
              <a:lnSpc>
                <a:spcPct val="115000"/>
              </a:lnSpc>
              <a:buFont typeface="+mj-lt"/>
              <a:buAutoNum type="arabicPeriod"/>
            </a:pPr>
            <a:r>
              <a:rPr lang="ar-SA" sz="2400" dirty="0">
                <a:ea typeface="Calibri"/>
              </a:rPr>
              <a:t>يجب تجنب التمرينات الاوكسجينية المجهدة على الاقل قبل (3) أيام من المنافسة.</a:t>
            </a:r>
            <a:endParaRPr lang="en-US" sz="2400" dirty="0">
              <a:ea typeface="Calibri"/>
              <a:cs typeface="Arial"/>
            </a:endParaRPr>
          </a:p>
          <a:p>
            <a:pPr lvl="0" algn="just">
              <a:lnSpc>
                <a:spcPct val="115000"/>
              </a:lnSpc>
              <a:buFont typeface="+mj-lt"/>
              <a:buAutoNum type="arabicPeriod"/>
            </a:pPr>
            <a:r>
              <a:rPr lang="ar-SA" sz="2400" dirty="0">
                <a:ea typeface="Calibri"/>
              </a:rPr>
              <a:t>يجب تجنب تمرينات الاثقال والقوة القصوى على الاقل قبل ثلاثة أسابيع من المنافسة.</a:t>
            </a:r>
            <a:endParaRPr lang="en-US" sz="2400" dirty="0">
              <a:ea typeface="Calibri"/>
              <a:cs typeface="Arial"/>
            </a:endParaRPr>
          </a:p>
          <a:p>
            <a:pPr lvl="0" algn="just">
              <a:lnSpc>
                <a:spcPct val="115000"/>
              </a:lnSpc>
              <a:buFont typeface="+mj-lt"/>
              <a:buAutoNum type="arabicPeriod"/>
            </a:pPr>
            <a:r>
              <a:rPr lang="ar-SA" sz="2400" dirty="0">
                <a:ea typeface="Calibri"/>
              </a:rPr>
              <a:t>تفادي التمرينات التي تعتمد على الانقباض العضلي اللامركزي.</a:t>
            </a:r>
            <a:endParaRPr lang="en-US" sz="2400" dirty="0">
              <a:ea typeface="Calibri"/>
              <a:cs typeface="Arial"/>
            </a:endParaRPr>
          </a:p>
          <a:p>
            <a:pPr lvl="0" algn="just">
              <a:lnSpc>
                <a:spcPct val="115000"/>
              </a:lnSpc>
              <a:buFont typeface="+mj-lt"/>
              <a:buAutoNum type="arabicPeriod"/>
            </a:pPr>
            <a:r>
              <a:rPr lang="ar-SA" sz="2400" dirty="0">
                <a:ea typeface="Calibri"/>
              </a:rPr>
              <a:t>يجب أن تستمر التدريبات </a:t>
            </a:r>
            <a:r>
              <a:rPr lang="ar-SA" sz="2400" dirty="0" smtClean="0">
                <a:ea typeface="Calibri"/>
              </a:rPr>
              <a:t>الاوكسجينية </a:t>
            </a:r>
            <a:r>
              <a:rPr lang="ar-SA" sz="2400" dirty="0">
                <a:ea typeface="Calibri"/>
              </a:rPr>
              <a:t>الفترية حتى (3-7) أيام من المنافسة مع خفض عدد التكرارات الى الثلث.</a:t>
            </a:r>
            <a:endParaRPr lang="en-US" sz="2400" dirty="0">
              <a:ea typeface="Calibri"/>
              <a:cs typeface="Arial"/>
            </a:endParaRPr>
          </a:p>
          <a:p>
            <a:pPr lvl="0" algn="just">
              <a:lnSpc>
                <a:spcPct val="115000"/>
              </a:lnSpc>
              <a:buFont typeface="+mj-lt"/>
              <a:buAutoNum type="arabicPeriod"/>
            </a:pPr>
            <a:r>
              <a:rPr lang="ar-SA" sz="2400" dirty="0">
                <a:ea typeface="Calibri"/>
              </a:rPr>
              <a:t>يجب أن يأخذ الرياضييون راحة سلبية أو إيجابية (ركض خفيف) لمدة يومين قبل المنافسة.</a:t>
            </a:r>
            <a:endParaRPr lang="en-US" sz="2400" dirty="0">
              <a:ea typeface="Calibri"/>
              <a:cs typeface="Arial"/>
            </a:endParaRPr>
          </a:p>
          <a:p>
            <a:pPr lvl="0" algn="just">
              <a:lnSpc>
                <a:spcPct val="115000"/>
              </a:lnSpc>
              <a:spcAft>
                <a:spcPts val="1000"/>
              </a:spcAft>
              <a:buFont typeface="+mj-lt"/>
              <a:buAutoNum type="arabicPeriod"/>
            </a:pPr>
            <a:r>
              <a:rPr lang="ar-SA" sz="2400" dirty="0">
                <a:ea typeface="Calibri"/>
              </a:rPr>
              <a:t>يجب الاحماء في يوم السباق للمنافسة وبشدة قريبة من شدّة المنافسة، أي وصول ضربات القلب قريب من شدّة السباق.  </a:t>
            </a:r>
            <a:endParaRPr lang="en-US" sz="2400" dirty="0">
              <a:ea typeface="Calibri"/>
              <a:cs typeface="Arial"/>
            </a:endParaRPr>
          </a:p>
          <a:p>
            <a:pPr marL="0" indent="0">
              <a:buNone/>
            </a:pPr>
            <a:endParaRPr lang="ar-IQ" sz="2400" dirty="0"/>
          </a:p>
        </p:txBody>
      </p:sp>
    </p:spTree>
    <p:extLst>
      <p:ext uri="{BB962C8B-B14F-4D97-AF65-F5344CB8AC3E}">
        <p14:creationId xmlns:p14="http://schemas.microsoft.com/office/powerpoint/2010/main" val="18104577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a:solidFill>
                  <a:srgbClr val="FF0000"/>
                </a:solidFill>
                <a:ea typeface="Calibri"/>
                <a:cs typeface="Arial"/>
              </a:rPr>
              <a:t> إرشادات ونصائح للمدرب خلال فترة الانخفاض </a:t>
            </a:r>
            <a:endParaRPr lang="ar-IQ" sz="3600" dirty="0"/>
          </a:p>
        </p:txBody>
      </p:sp>
      <p:sp>
        <p:nvSpPr>
          <p:cNvPr id="3" name="Content Placeholder 2"/>
          <p:cNvSpPr>
            <a:spLocks noGrp="1"/>
          </p:cNvSpPr>
          <p:nvPr>
            <p:ph idx="1"/>
          </p:nvPr>
        </p:nvSpPr>
        <p:spPr>
          <a:xfrm>
            <a:off x="467544" y="1196752"/>
            <a:ext cx="8229600" cy="4525963"/>
          </a:xfrm>
        </p:spPr>
        <p:txBody>
          <a:bodyPr>
            <a:noAutofit/>
          </a:bodyPr>
          <a:lstStyle/>
          <a:p>
            <a:pPr lvl="0" algn="just">
              <a:lnSpc>
                <a:spcPct val="115000"/>
              </a:lnSpc>
              <a:buFont typeface="+mj-lt"/>
              <a:buAutoNum type="arabicPeriod"/>
            </a:pPr>
            <a:r>
              <a:rPr lang="ar-SA" sz="2400" dirty="0">
                <a:ea typeface="Calibri"/>
              </a:rPr>
              <a:t>لا تحاول إصلاح ما تشعر به من نقاط ضعف في آخر خمسة أيام.</a:t>
            </a:r>
            <a:endParaRPr lang="en-US" sz="2400" dirty="0">
              <a:ea typeface="Calibri"/>
              <a:cs typeface="Arial"/>
            </a:endParaRPr>
          </a:p>
          <a:p>
            <a:pPr lvl="0" algn="just">
              <a:lnSpc>
                <a:spcPct val="115000"/>
              </a:lnSpc>
              <a:buFont typeface="+mj-lt"/>
              <a:buAutoNum type="arabicPeriod"/>
            </a:pPr>
            <a:r>
              <a:rPr lang="ar-SA" sz="2400" dirty="0">
                <a:ea typeface="Calibri"/>
              </a:rPr>
              <a:t>لا تركّز على تمرينات السرعة لتحسين معدل الاداء لانه يسبب الجهد ويفقد القوة المطلوبة ليوم السباق.</a:t>
            </a:r>
            <a:endParaRPr lang="en-US" sz="2400" dirty="0">
              <a:ea typeface="Calibri"/>
              <a:cs typeface="Arial"/>
            </a:endParaRPr>
          </a:p>
          <a:p>
            <a:pPr lvl="0" algn="just">
              <a:lnSpc>
                <a:spcPct val="115000"/>
              </a:lnSpc>
              <a:buFont typeface="+mj-lt"/>
              <a:buAutoNum type="arabicPeriod"/>
            </a:pPr>
            <a:r>
              <a:rPr lang="ar-SA" sz="2400" dirty="0">
                <a:ea typeface="Calibri"/>
              </a:rPr>
              <a:t>لا تحاول المحافظة على عدد الكيلومترات التي تؤديها في التدريب العادي خلال الايام الاخيرة قبل المنافسة.</a:t>
            </a:r>
            <a:endParaRPr lang="en-US" sz="2400" dirty="0">
              <a:ea typeface="Calibri"/>
              <a:cs typeface="Arial"/>
            </a:endParaRPr>
          </a:p>
          <a:p>
            <a:pPr lvl="0" algn="just">
              <a:lnSpc>
                <a:spcPct val="115000"/>
              </a:lnSpc>
              <a:buFont typeface="+mj-lt"/>
              <a:buAutoNum type="arabicPeriod"/>
            </a:pPr>
            <a:r>
              <a:rPr lang="ar-SA" sz="2400" dirty="0">
                <a:ea typeface="Calibri"/>
              </a:rPr>
              <a:t>البدء بالانخفاض البطيء في الشدّة ليساعد بالتخلص من نواتج التعب المتراكم في الوحدات التدريبية.</a:t>
            </a:r>
            <a:endParaRPr lang="en-US" sz="2400" dirty="0">
              <a:ea typeface="Calibri"/>
              <a:cs typeface="Arial"/>
            </a:endParaRPr>
          </a:p>
          <a:p>
            <a:pPr lvl="0" algn="just">
              <a:lnSpc>
                <a:spcPct val="115000"/>
              </a:lnSpc>
              <a:buFont typeface="+mj-lt"/>
              <a:buAutoNum type="arabicPeriod"/>
            </a:pPr>
            <a:r>
              <a:rPr lang="ar-SA" sz="2400" dirty="0">
                <a:ea typeface="Calibri"/>
              </a:rPr>
              <a:t>لا تجعل الهدف من آخر وحدة تدريبية تنمية فاعلية الاداء في فترة لا تزيد عن (7) أيام ولا تقل عن (5) أيام قبل المنافسة الكبرى.</a:t>
            </a:r>
            <a:endParaRPr lang="en-US" sz="2400" dirty="0">
              <a:ea typeface="Calibri"/>
              <a:cs typeface="Arial"/>
            </a:endParaRPr>
          </a:p>
          <a:p>
            <a:pPr lvl="0" algn="just">
              <a:lnSpc>
                <a:spcPct val="115000"/>
              </a:lnSpc>
              <a:buFont typeface="+mj-lt"/>
              <a:buAutoNum type="arabicPeriod"/>
            </a:pPr>
            <a:r>
              <a:rPr lang="ar-SA" sz="2400" dirty="0">
                <a:ea typeface="Calibri"/>
              </a:rPr>
              <a:t>التركيز على أخذ راحة ونوم كافيين في الايام التي تسبق المنافسة.</a:t>
            </a:r>
            <a:endParaRPr lang="en-US" sz="2400" dirty="0">
              <a:ea typeface="Calibri"/>
              <a:cs typeface="Arial"/>
            </a:endParaRPr>
          </a:p>
          <a:p>
            <a:pPr lvl="0" algn="just">
              <a:lnSpc>
                <a:spcPct val="115000"/>
              </a:lnSpc>
              <a:spcAft>
                <a:spcPts val="1000"/>
              </a:spcAft>
              <a:buFont typeface="+mj-lt"/>
              <a:buAutoNum type="arabicPeriod"/>
            </a:pPr>
            <a:r>
              <a:rPr lang="ar-SA" sz="2400" dirty="0">
                <a:ea typeface="Calibri"/>
              </a:rPr>
              <a:t>إعطاء يوم راحة قبل المنافسة الكبرى.                                                                                                           </a:t>
            </a:r>
            <a:endParaRPr lang="en-US" sz="2400" dirty="0">
              <a:ea typeface="Calibri"/>
              <a:cs typeface="Arial"/>
            </a:endParaRPr>
          </a:p>
          <a:p>
            <a:pPr marL="0" indent="0">
              <a:buNone/>
            </a:pPr>
            <a:endParaRPr lang="ar-IQ" sz="2400" dirty="0"/>
          </a:p>
        </p:txBody>
      </p:sp>
    </p:spTree>
    <p:extLst>
      <p:ext uri="{BB962C8B-B14F-4D97-AF65-F5344CB8AC3E}">
        <p14:creationId xmlns:p14="http://schemas.microsoft.com/office/powerpoint/2010/main" val="2720432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normAutofit/>
          </a:bodyPr>
          <a:lstStyle/>
          <a:p>
            <a:r>
              <a:rPr lang="ar-IQ" sz="3200" dirty="0" smtClean="0">
                <a:solidFill>
                  <a:schemeClr val="tx2">
                    <a:lumMod val="75000"/>
                  </a:schemeClr>
                </a:solidFill>
                <a:cs typeface="+mn-cs"/>
              </a:rPr>
              <a:t>يمكن أن يُعرّف إنخفاض حمل التدريب قبل المنافسات بأنه:</a:t>
            </a:r>
            <a:endParaRPr lang="ar-IQ" sz="3200" dirty="0">
              <a:solidFill>
                <a:schemeClr val="tx2">
                  <a:lumMod val="75000"/>
                </a:schemeClr>
              </a:solidFill>
              <a:cs typeface="+mn-cs"/>
            </a:endParaRPr>
          </a:p>
        </p:txBody>
      </p:sp>
      <p:sp>
        <p:nvSpPr>
          <p:cNvPr id="3" name="Content Placeholder 2"/>
          <p:cNvSpPr>
            <a:spLocks noGrp="1"/>
          </p:cNvSpPr>
          <p:nvPr>
            <p:ph idx="1"/>
          </p:nvPr>
        </p:nvSpPr>
        <p:spPr>
          <a:xfrm>
            <a:off x="395536" y="1124744"/>
            <a:ext cx="8229600" cy="4525963"/>
          </a:xfrm>
        </p:spPr>
        <p:txBody>
          <a:bodyPr>
            <a:normAutofit fontScale="92500" lnSpcReduction="20000"/>
          </a:bodyPr>
          <a:lstStyle/>
          <a:p>
            <a:endParaRPr lang="ar-SA" sz="2400" dirty="0" smtClean="0">
              <a:solidFill>
                <a:srgbClr val="FF0000"/>
              </a:solidFill>
            </a:endParaRPr>
          </a:p>
          <a:p>
            <a:r>
              <a:rPr lang="ar-SA" sz="2600" dirty="0" smtClean="0">
                <a:solidFill>
                  <a:srgbClr val="FF0000"/>
                </a:solidFill>
              </a:rPr>
              <a:t>بانه يتطلب </a:t>
            </a:r>
            <a:r>
              <a:rPr lang="ar-SA" sz="2600" dirty="0">
                <a:solidFill>
                  <a:srgbClr val="FF0000"/>
                </a:solidFill>
              </a:rPr>
              <a:t>الوصول لذروة ( قمة ) </a:t>
            </a:r>
            <a:r>
              <a:rPr lang="ar-SA" sz="2600" dirty="0" smtClean="0">
                <a:solidFill>
                  <a:srgbClr val="FF0000"/>
                </a:solidFill>
              </a:rPr>
              <a:t>الأداء </a:t>
            </a:r>
            <a:r>
              <a:rPr lang="ar-SA" sz="2600" dirty="0">
                <a:solidFill>
                  <a:srgbClr val="FF0000"/>
                </a:solidFill>
              </a:rPr>
              <a:t>وتحمل أقصى عبء بدني وفسيولوجي والضغط الناتج عن النشاط الممارس</a:t>
            </a:r>
            <a:r>
              <a:rPr lang="ar-SA" sz="2600" dirty="0" smtClean="0">
                <a:solidFill>
                  <a:srgbClr val="FF0000"/>
                </a:solidFill>
              </a:rPr>
              <a:t>.</a:t>
            </a:r>
          </a:p>
          <a:p>
            <a:endParaRPr lang="ar-SA" dirty="0"/>
          </a:p>
          <a:p>
            <a:pPr algn="just">
              <a:lnSpc>
                <a:spcPct val="115000"/>
              </a:lnSpc>
              <a:spcAft>
                <a:spcPts val="1000"/>
              </a:spcAft>
            </a:pPr>
            <a:r>
              <a:rPr lang="ar-SA" sz="2600" dirty="0" smtClean="0">
                <a:solidFill>
                  <a:srgbClr val="FF0000"/>
                </a:solidFill>
                <a:ea typeface="Calibri"/>
              </a:rPr>
              <a:t>أو </a:t>
            </a:r>
            <a:r>
              <a:rPr lang="ar-SA" sz="2600" dirty="0">
                <a:solidFill>
                  <a:srgbClr val="FF0000"/>
                </a:solidFill>
                <a:ea typeface="Calibri"/>
              </a:rPr>
              <a:t>هو الانخفاض التدريجي في كثافة التدريب ومدته قبل الاقتراب من السباق من </a:t>
            </a:r>
            <a:r>
              <a:rPr lang="ar-SA" sz="2600" dirty="0" smtClean="0">
                <a:solidFill>
                  <a:srgbClr val="FF0000"/>
                </a:solidFill>
                <a:ea typeface="Calibri"/>
              </a:rPr>
              <a:t>أجل </a:t>
            </a:r>
            <a:r>
              <a:rPr lang="ar-SA" sz="2600" dirty="0">
                <a:solidFill>
                  <a:srgbClr val="FF0000"/>
                </a:solidFill>
                <a:ea typeface="Calibri"/>
              </a:rPr>
              <a:t>الاستعداد </a:t>
            </a:r>
            <a:r>
              <a:rPr lang="ar-SA" sz="2600" dirty="0" smtClean="0">
                <a:solidFill>
                  <a:srgbClr val="FF0000"/>
                </a:solidFill>
                <a:ea typeface="Calibri"/>
              </a:rPr>
              <a:t>والأداء </a:t>
            </a:r>
            <a:r>
              <a:rPr lang="ar-SA" sz="2600" dirty="0">
                <a:solidFill>
                  <a:srgbClr val="FF0000"/>
                </a:solidFill>
                <a:ea typeface="Calibri"/>
              </a:rPr>
              <a:t>الجيد من دون فقدان تكيف التدريب</a:t>
            </a:r>
            <a:r>
              <a:rPr lang="ar-SA" sz="2600" dirty="0" smtClean="0">
                <a:solidFill>
                  <a:srgbClr val="FF0000"/>
                </a:solidFill>
                <a:ea typeface="Calibri"/>
              </a:rPr>
              <a:t>.</a:t>
            </a:r>
          </a:p>
          <a:p>
            <a:pPr algn="just">
              <a:lnSpc>
                <a:spcPct val="115000"/>
              </a:lnSpc>
              <a:spcAft>
                <a:spcPts val="1000"/>
              </a:spcAft>
            </a:pPr>
            <a:r>
              <a:rPr lang="ar-SA" sz="2400" dirty="0">
                <a:ea typeface="Calibri"/>
              </a:rPr>
              <a:t>من الاسباب المهمة والرئيسية التي يلجأ اليها المدرب أو الرياضي لإسلوب الانخفاض بحمل التدريب قبل المنافسة هو </a:t>
            </a:r>
            <a:r>
              <a:rPr lang="ar-SA" sz="2400" dirty="0">
                <a:solidFill>
                  <a:srgbClr val="FF0000"/>
                </a:solidFill>
                <a:ea typeface="Calibri"/>
              </a:rPr>
              <a:t>الافراط في التدريب الذي هو العلامة والاثر الواضح في انخفاض الاداء خلال فترة التدريب </a:t>
            </a:r>
            <a:r>
              <a:rPr lang="ar-SA" sz="2400" dirty="0">
                <a:ea typeface="Calibri"/>
              </a:rPr>
              <a:t>حيث من أعراضه التعب – ألم العضلات – إرتفاع معدل ضربات القلب أثناء الراحة أو اثناء التدريب – ارتفاع مستوى اللاكتك في الدم -  نقص الوزن بسبب عدم الشهية وغيرها.</a:t>
            </a:r>
            <a:endParaRPr lang="en-US" sz="1800" dirty="0">
              <a:ea typeface="Calibri"/>
              <a:cs typeface="Arial"/>
            </a:endParaRPr>
          </a:p>
          <a:p>
            <a:pPr algn="just">
              <a:lnSpc>
                <a:spcPct val="115000"/>
              </a:lnSpc>
              <a:spcAft>
                <a:spcPts val="1000"/>
              </a:spcAft>
            </a:pPr>
            <a:endParaRPr lang="en-US" sz="2400" dirty="0">
              <a:ea typeface="Calibri"/>
              <a:cs typeface="Arial"/>
            </a:endParaRPr>
          </a:p>
          <a:p>
            <a:endParaRPr lang="en-US" dirty="0"/>
          </a:p>
          <a:p>
            <a:endParaRPr lang="ar-IQ" dirty="0"/>
          </a:p>
        </p:txBody>
      </p:sp>
    </p:spTree>
    <p:extLst>
      <p:ext uri="{BB962C8B-B14F-4D97-AF65-F5344CB8AC3E}">
        <p14:creationId xmlns:p14="http://schemas.microsoft.com/office/powerpoint/2010/main" val="3237537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764704"/>
            <a:ext cx="7488832" cy="648072"/>
          </a:xfrm>
          <a:effectLst>
            <a:outerShdw blurRad="50800" dist="38100" dir="2700000" algn="tl" rotWithShape="0">
              <a:prstClr val="black">
                <a:alpha val="40000"/>
              </a:prstClr>
            </a:outerShdw>
          </a:effectLst>
        </p:spPr>
        <p:txBody>
          <a:bodyPr>
            <a:noAutofit/>
          </a:bodyPr>
          <a:lstStyle/>
          <a:p>
            <a:pPr algn="r"/>
            <a:r>
              <a:rPr lang="ar-IQ" sz="2800" b="1" dirty="0" smtClean="0">
                <a:solidFill>
                  <a:srgbClr val="FF0000"/>
                </a:solidFill>
              </a:rPr>
              <a:t>فماهي أفضل استراتيجية للحد من هذه الاعراض والمشاكل التي تنتج عن الافراط في  التدريب؟</a:t>
            </a:r>
            <a:br>
              <a:rPr lang="ar-IQ" sz="2800" b="1" dirty="0" smtClean="0">
                <a:solidFill>
                  <a:srgbClr val="FF0000"/>
                </a:solidFill>
              </a:rPr>
            </a:br>
            <a:endParaRPr lang="ar-IQ" sz="2800" b="1" dirty="0">
              <a:solidFill>
                <a:srgbClr val="FF0000"/>
              </a:solidFill>
            </a:endParaRPr>
          </a:p>
        </p:txBody>
      </p:sp>
      <p:sp>
        <p:nvSpPr>
          <p:cNvPr id="3" name="Subtitle 2"/>
          <p:cNvSpPr>
            <a:spLocks noGrp="1"/>
          </p:cNvSpPr>
          <p:nvPr>
            <p:ph type="subTitle" idx="1"/>
          </p:nvPr>
        </p:nvSpPr>
        <p:spPr>
          <a:xfrm>
            <a:off x="431540" y="3429000"/>
            <a:ext cx="8388932" cy="2842286"/>
          </a:xfrm>
        </p:spPr>
        <p:txBody>
          <a:bodyPr>
            <a:noAutofit/>
          </a:bodyPr>
          <a:lstStyle/>
          <a:p>
            <a:pPr algn="r"/>
            <a:r>
              <a:rPr lang="ar-IQ" sz="2400" b="1" dirty="0" smtClean="0">
                <a:solidFill>
                  <a:srgbClr val="FF0000"/>
                </a:solidFill>
              </a:rPr>
              <a:t>من الاخطاء الشائعة أن انخفاض حمل أو شدّة التدريب قبل المنافسة يقلّل من الاداء!!</a:t>
            </a:r>
          </a:p>
          <a:p>
            <a:pPr algn="r"/>
            <a:r>
              <a:rPr lang="ar-IQ" sz="2400" dirty="0" smtClean="0">
                <a:solidFill>
                  <a:schemeClr val="tx1"/>
                </a:solidFill>
              </a:rPr>
              <a:t>المدربون والرياضيون الذين بذلوا جهودا متضافرة من التدريب العالي الشدّة أو الحجم الكبير فإن انخفاض حمل التدريب يمكن أن يفيد في تحسين الاداء في كل من القوة والقدرة على التحمل </a:t>
            </a:r>
            <a:r>
              <a:rPr lang="en-US" sz="2400" dirty="0" smtClean="0">
                <a:solidFill>
                  <a:schemeClr val="tx1"/>
                </a:solidFill>
              </a:rPr>
              <a:t>(Powers &amp; </a:t>
            </a:r>
            <a:r>
              <a:rPr lang="en-US" sz="2400" dirty="0" err="1" smtClean="0">
                <a:solidFill>
                  <a:schemeClr val="tx1"/>
                </a:solidFill>
              </a:rPr>
              <a:t>Howley</a:t>
            </a:r>
            <a:r>
              <a:rPr lang="en-US" sz="2400" dirty="0" smtClean="0">
                <a:solidFill>
                  <a:schemeClr val="tx1"/>
                </a:solidFill>
              </a:rPr>
              <a:t> 2001)</a:t>
            </a:r>
            <a:r>
              <a:rPr lang="ar-IQ" sz="2400" dirty="0" smtClean="0">
                <a:solidFill>
                  <a:schemeClr val="tx1"/>
                </a:solidFill>
              </a:rPr>
              <a:t>. </a:t>
            </a:r>
          </a:p>
          <a:p>
            <a:pPr lvl="0" algn="r"/>
            <a:r>
              <a:rPr lang="ar-IQ" sz="2400" dirty="0" smtClean="0">
                <a:solidFill>
                  <a:schemeClr val="tx1"/>
                </a:solidFill>
              </a:rPr>
              <a:t>بالإضافة الى ذلك فأن العديد من الرياضيين يختارون اسلوب الانخفاض بحمل التدريب بعد موسم السباق لتعزيز حالة الاستشفاء من الضغوط النفسية والفسيولوجية أو بعد التدريب المكثف </a:t>
            </a:r>
            <a:r>
              <a:rPr lang="ar-IQ" sz="2400" dirty="0">
                <a:solidFill>
                  <a:prstClr val="black"/>
                </a:solidFill>
              </a:rPr>
              <a:t> </a:t>
            </a:r>
            <a:r>
              <a:rPr lang="en-US" sz="2400" dirty="0">
                <a:solidFill>
                  <a:prstClr val="black"/>
                </a:solidFill>
              </a:rPr>
              <a:t>(</a:t>
            </a:r>
            <a:r>
              <a:rPr lang="en-US" sz="2400" dirty="0" err="1">
                <a:solidFill>
                  <a:prstClr val="black"/>
                </a:solidFill>
              </a:rPr>
              <a:t>Houmard</a:t>
            </a:r>
            <a:r>
              <a:rPr lang="en-US" sz="2400" dirty="0">
                <a:solidFill>
                  <a:prstClr val="black"/>
                </a:solidFill>
              </a:rPr>
              <a:t> </a:t>
            </a:r>
            <a:r>
              <a:rPr lang="en-US" sz="2400" dirty="0" smtClean="0">
                <a:solidFill>
                  <a:prstClr val="black"/>
                </a:solidFill>
              </a:rPr>
              <a:t>1989)</a:t>
            </a:r>
            <a:r>
              <a:rPr lang="ar-SA" sz="2400" dirty="0" smtClean="0">
                <a:solidFill>
                  <a:prstClr val="black"/>
                </a:solidFill>
              </a:rPr>
              <a:t>.</a:t>
            </a:r>
            <a:endParaRPr lang="ar-IQ" sz="2400" dirty="0">
              <a:solidFill>
                <a:prstClr val="black"/>
              </a:solidFill>
            </a:endParaRPr>
          </a:p>
          <a:p>
            <a:pPr algn="r"/>
            <a:endParaRPr lang="ar-IQ" sz="2400" dirty="0" smtClean="0">
              <a:solidFill>
                <a:schemeClr val="tx1"/>
              </a:solidFill>
            </a:endParaRPr>
          </a:p>
        </p:txBody>
      </p:sp>
      <p:sp>
        <p:nvSpPr>
          <p:cNvPr id="4" name="Rectangle 3"/>
          <p:cNvSpPr/>
          <p:nvPr/>
        </p:nvSpPr>
        <p:spPr>
          <a:xfrm>
            <a:off x="323528" y="1484784"/>
            <a:ext cx="8496944" cy="1919500"/>
          </a:xfrm>
          <a:prstGeom prst="rect">
            <a:avLst/>
          </a:prstGeom>
        </p:spPr>
        <p:txBody>
          <a:bodyPr wrap="square">
            <a:spAutoFit/>
          </a:bodyPr>
          <a:lstStyle/>
          <a:p>
            <a:pPr algn="just">
              <a:lnSpc>
                <a:spcPct val="115000"/>
              </a:lnSpc>
              <a:spcAft>
                <a:spcPts val="1000"/>
              </a:spcAft>
            </a:pPr>
            <a:r>
              <a:rPr lang="ar-SA" sz="2400" dirty="0">
                <a:ea typeface="Calibri"/>
              </a:rPr>
              <a:t>تشير البحوث أن الانخفاض بحمل التدريب هو أحد الحلول المهمة والجيدة للحد من ظاهرة الافراط في التدريب </a:t>
            </a:r>
            <a:r>
              <a:rPr lang="en-US" sz="2400" dirty="0">
                <a:ea typeface="Calibri"/>
                <a:cs typeface="Arial"/>
              </a:rPr>
              <a:t>(Powers &amp; </a:t>
            </a:r>
            <a:r>
              <a:rPr lang="en-US" sz="2400" dirty="0" err="1">
                <a:ea typeface="Calibri"/>
                <a:cs typeface="Arial"/>
              </a:rPr>
              <a:t>Howley</a:t>
            </a:r>
            <a:r>
              <a:rPr lang="en-US" sz="2400" dirty="0">
                <a:ea typeface="Calibri"/>
                <a:cs typeface="Arial"/>
              </a:rPr>
              <a:t> 2001) </a:t>
            </a:r>
            <a:r>
              <a:rPr lang="ar-SA" sz="2400" dirty="0">
                <a:ea typeface="Calibri"/>
              </a:rPr>
              <a:t>. </a:t>
            </a:r>
            <a:endParaRPr lang="ar-SA" sz="2400" dirty="0" smtClean="0">
              <a:ea typeface="Calibri"/>
            </a:endParaRPr>
          </a:p>
          <a:p>
            <a:pPr algn="just">
              <a:lnSpc>
                <a:spcPct val="115000"/>
              </a:lnSpc>
              <a:spcAft>
                <a:spcPts val="1000"/>
              </a:spcAft>
            </a:pPr>
            <a:r>
              <a:rPr lang="ar-SA" sz="2400" dirty="0" smtClean="0">
                <a:ea typeface="Calibri"/>
              </a:rPr>
              <a:t>وقد </a:t>
            </a:r>
            <a:r>
              <a:rPr lang="ar-SA" sz="2400" dirty="0">
                <a:ea typeface="Calibri"/>
              </a:rPr>
              <a:t>أصبحت هذه الاستراتيجية معروفة على نطاق واسع قبل عدة أيام من المنافسة </a:t>
            </a:r>
            <a:r>
              <a:rPr lang="ar-SA" sz="2400" dirty="0" smtClean="0">
                <a:ea typeface="Calibri"/>
              </a:rPr>
              <a:t>الرئيسية  (</a:t>
            </a:r>
            <a:r>
              <a:rPr lang="en-US" sz="2400" dirty="0" smtClean="0">
                <a:ea typeface="Calibri"/>
                <a:cs typeface="Arial"/>
              </a:rPr>
              <a:t>Shepley 1992</a:t>
            </a:r>
            <a:r>
              <a:rPr lang="ar-IQ" sz="2400" dirty="0" smtClean="0">
                <a:ea typeface="Calibri"/>
              </a:rPr>
              <a:t>). </a:t>
            </a:r>
          </a:p>
        </p:txBody>
      </p:sp>
    </p:spTree>
    <p:extLst>
      <p:ext uri="{BB962C8B-B14F-4D97-AF65-F5344CB8AC3E}">
        <p14:creationId xmlns:p14="http://schemas.microsoft.com/office/powerpoint/2010/main" val="3944358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568952" cy="1426170"/>
          </a:xfrm>
        </p:spPr>
        <p:txBody>
          <a:bodyPr>
            <a:noAutofit/>
          </a:bodyPr>
          <a:lstStyle/>
          <a:p>
            <a:pPr algn="just"/>
            <a:r>
              <a:rPr lang="en-US" sz="2400" dirty="0"/>
              <a:t> </a:t>
            </a:r>
            <a:r>
              <a:rPr lang="en-US" sz="2400" dirty="0" smtClean="0"/>
              <a:t/>
            </a:r>
            <a:br>
              <a:rPr lang="en-US" sz="2400" dirty="0" smtClean="0"/>
            </a:br>
            <a:r>
              <a:rPr lang="en-US" sz="2400" dirty="0"/>
              <a:t/>
            </a:r>
            <a:br>
              <a:rPr lang="en-US" sz="2400" dirty="0"/>
            </a:br>
            <a:r>
              <a:rPr lang="ar-IQ" sz="2400" dirty="0" smtClean="0"/>
              <a:t>يجب </a:t>
            </a:r>
            <a:r>
              <a:rPr lang="ar-IQ" sz="2400" dirty="0"/>
              <a:t>أن تكون فترة الانخفاض بحمل وشدة التدريب قبل بداية المسابقات الكبرى مابين </a:t>
            </a:r>
            <a:r>
              <a:rPr lang="ar-IQ" sz="2400" dirty="0" smtClean="0"/>
              <a:t>        </a:t>
            </a:r>
            <a:r>
              <a:rPr lang="ar-IQ" sz="2400" b="1" dirty="0" smtClean="0">
                <a:solidFill>
                  <a:srgbClr val="FF0000"/>
                </a:solidFill>
                <a:ea typeface="Calibri"/>
                <a:cs typeface="Arial"/>
              </a:rPr>
              <a:t>( </a:t>
            </a:r>
            <a:r>
              <a:rPr lang="ar-IQ" sz="2400" b="1" dirty="0">
                <a:solidFill>
                  <a:srgbClr val="FF0000"/>
                </a:solidFill>
                <a:ea typeface="Calibri"/>
                <a:cs typeface="Arial"/>
              </a:rPr>
              <a:t>7 – 20 يوماً </a:t>
            </a:r>
            <a:r>
              <a:rPr lang="ar-IQ" sz="2400" b="1" dirty="0" smtClean="0">
                <a:solidFill>
                  <a:srgbClr val="FF0000"/>
                </a:solidFill>
                <a:ea typeface="Calibri"/>
                <a:cs typeface="Arial"/>
              </a:rPr>
              <a:t>) </a:t>
            </a:r>
            <a:r>
              <a:rPr lang="ar-IQ" sz="2400" dirty="0" smtClean="0"/>
              <a:t>ويجب </a:t>
            </a:r>
            <a:r>
              <a:rPr lang="ar-IQ" sz="2400" dirty="0"/>
              <a:t>أن لا تقل هذه الفترة عن </a:t>
            </a:r>
            <a:r>
              <a:rPr lang="ar-IQ" sz="2400" b="1" dirty="0">
                <a:solidFill>
                  <a:srgbClr val="FF0000"/>
                </a:solidFill>
              </a:rPr>
              <a:t>( 10 أيام )</a:t>
            </a:r>
            <a:r>
              <a:rPr lang="ar-IQ" sz="2400" dirty="0">
                <a:solidFill>
                  <a:srgbClr val="FF0000"/>
                </a:solidFill>
              </a:rPr>
              <a:t> </a:t>
            </a:r>
            <a:r>
              <a:rPr lang="ar-IQ" sz="2400" dirty="0"/>
              <a:t>للحفاظ على مستوى الاداء وزيادة احتياطي الطاقة مع الاخذ بنظر الاعتبار حجم العمل الذي تم إنجازه بالفعل.                                                                                                                      </a:t>
            </a:r>
            <a:r>
              <a:rPr lang="en-US" sz="2400" dirty="0"/>
              <a:t/>
            </a:r>
            <a:br>
              <a:rPr lang="en-US" sz="2400" dirty="0"/>
            </a:br>
            <a:endParaRPr lang="ar-IQ" sz="2400" dirty="0"/>
          </a:p>
        </p:txBody>
      </p:sp>
      <p:sp>
        <p:nvSpPr>
          <p:cNvPr id="3" name="Content Placeholder 2"/>
          <p:cNvSpPr>
            <a:spLocks noGrp="1"/>
          </p:cNvSpPr>
          <p:nvPr>
            <p:ph idx="1"/>
          </p:nvPr>
        </p:nvSpPr>
        <p:spPr/>
        <p:txBody>
          <a:bodyPr>
            <a:normAutofit/>
          </a:bodyPr>
          <a:lstStyle/>
          <a:p>
            <a:pPr algn="just"/>
            <a:endParaRPr lang="ar-SA" sz="2400" dirty="0" smtClean="0"/>
          </a:p>
          <a:p>
            <a:pPr algn="just"/>
            <a:r>
              <a:rPr lang="ar-SA" sz="2400" dirty="0" smtClean="0"/>
              <a:t>في </a:t>
            </a:r>
            <a:r>
              <a:rPr lang="ar-SA" sz="2400" dirty="0"/>
              <a:t>فترات التدريب الشاقة </a:t>
            </a:r>
            <a:r>
              <a:rPr lang="ar-SA" sz="2400" b="1" dirty="0">
                <a:solidFill>
                  <a:srgbClr val="FF0000"/>
                </a:solidFill>
              </a:rPr>
              <a:t>(ذات الشدة العالية او المرتفعة) </a:t>
            </a:r>
            <a:r>
              <a:rPr lang="ar-SA" sz="2400" dirty="0"/>
              <a:t>قوة العضلات تقل وتؤدي هذه الشدة العالية إلى انخفاض القدرة على الاداء ولهذا السبب ومن أجل الوصول الرياضي إلى قمة الاداء في المنافسة يقوم العديد من الرياضيين بتقليل شدة التدريب قبل المنافسات الكبرى لإعطاء أجسامهم وعقولهم راحة من التدريبات العنيفة ذات الشدة العالية.   </a:t>
            </a:r>
            <a:endParaRPr lang="en-US" sz="2400" dirty="0"/>
          </a:p>
          <a:p>
            <a:pPr algn="just"/>
            <a:endParaRPr lang="ar-IQ" sz="2400" dirty="0"/>
          </a:p>
        </p:txBody>
      </p:sp>
    </p:spTree>
    <p:extLst>
      <p:ext uri="{BB962C8B-B14F-4D97-AF65-F5344CB8AC3E}">
        <p14:creationId xmlns:p14="http://schemas.microsoft.com/office/powerpoint/2010/main" val="1539666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15000"/>
              </a:lnSpc>
              <a:spcAft>
                <a:spcPts val="1000"/>
              </a:spcAft>
            </a:pPr>
            <a:r>
              <a:rPr lang="ar-SA" sz="3200" b="1" dirty="0">
                <a:solidFill>
                  <a:srgbClr val="FF0000"/>
                </a:solidFill>
                <a:latin typeface="+mn-lt"/>
                <a:ea typeface="Calibri"/>
                <a:cs typeface="+mn-cs"/>
              </a:rPr>
              <a:t>ما هي الآثار التي تظهر عند استخدام أسلوب انخفاض الحمل ؟ </a:t>
            </a:r>
            <a:endParaRPr lang="ar-IQ" sz="3200" b="1" dirty="0">
              <a:solidFill>
                <a:srgbClr val="FF0000"/>
              </a:solidFill>
              <a:latin typeface="+mn-lt"/>
              <a:ea typeface="Calibri"/>
              <a:cs typeface="+mn-cs"/>
            </a:endParaRPr>
          </a:p>
        </p:txBody>
      </p:sp>
      <p:sp>
        <p:nvSpPr>
          <p:cNvPr id="3" name="Content Placeholder 2"/>
          <p:cNvSpPr>
            <a:spLocks noGrp="1"/>
          </p:cNvSpPr>
          <p:nvPr>
            <p:ph idx="1"/>
          </p:nvPr>
        </p:nvSpPr>
        <p:spPr/>
        <p:txBody>
          <a:bodyPr/>
          <a:lstStyle/>
          <a:p>
            <a:pPr marL="0" indent="0" algn="just">
              <a:lnSpc>
                <a:spcPct val="115000"/>
              </a:lnSpc>
              <a:spcAft>
                <a:spcPts val="1000"/>
              </a:spcAft>
              <a:buNone/>
            </a:pPr>
            <a:r>
              <a:rPr lang="ar-SA" b="1" dirty="0" smtClean="0">
                <a:solidFill>
                  <a:srgbClr val="FF0000"/>
                </a:solidFill>
                <a:ea typeface="Calibri"/>
              </a:rPr>
              <a:t>1</a:t>
            </a:r>
            <a:r>
              <a:rPr lang="ar-SA" dirty="0" smtClean="0">
                <a:solidFill>
                  <a:srgbClr val="FF0000"/>
                </a:solidFill>
                <a:ea typeface="Calibri"/>
              </a:rPr>
              <a:t>-</a:t>
            </a:r>
            <a:r>
              <a:rPr lang="ar-SA" dirty="0" smtClean="0">
                <a:ea typeface="Calibri"/>
              </a:rPr>
              <a:t> </a:t>
            </a:r>
            <a:r>
              <a:rPr lang="ar-SA" dirty="0">
                <a:ea typeface="Calibri"/>
              </a:rPr>
              <a:t>تحسين عوامل الاداء الفسيولوجية وأداء التمارين. </a:t>
            </a:r>
            <a:endParaRPr lang="en-US" sz="2400" dirty="0">
              <a:ea typeface="Calibri"/>
              <a:cs typeface="Arial"/>
            </a:endParaRPr>
          </a:p>
          <a:p>
            <a:pPr marL="0" indent="0" algn="just">
              <a:lnSpc>
                <a:spcPct val="115000"/>
              </a:lnSpc>
              <a:spcAft>
                <a:spcPts val="1000"/>
              </a:spcAft>
              <a:buNone/>
            </a:pPr>
            <a:r>
              <a:rPr lang="ar-SA" b="1" dirty="0">
                <a:solidFill>
                  <a:srgbClr val="FF0000"/>
                </a:solidFill>
                <a:ea typeface="Calibri"/>
              </a:rPr>
              <a:t>2-</a:t>
            </a:r>
            <a:r>
              <a:rPr lang="ar-SA" dirty="0">
                <a:ea typeface="Calibri"/>
              </a:rPr>
              <a:t> زيادة تركيز كلايكوجين العضلات. </a:t>
            </a:r>
            <a:endParaRPr lang="en-US" sz="2400" dirty="0">
              <a:ea typeface="Calibri"/>
              <a:cs typeface="Arial"/>
            </a:endParaRPr>
          </a:p>
          <a:p>
            <a:pPr marL="0" indent="0" algn="just">
              <a:lnSpc>
                <a:spcPct val="115000"/>
              </a:lnSpc>
              <a:spcAft>
                <a:spcPts val="1000"/>
              </a:spcAft>
              <a:buNone/>
            </a:pPr>
            <a:r>
              <a:rPr lang="ar-SA" b="1" dirty="0">
                <a:solidFill>
                  <a:srgbClr val="FF0000"/>
                </a:solidFill>
                <a:ea typeface="Calibri"/>
              </a:rPr>
              <a:t>3-</a:t>
            </a:r>
            <a:r>
              <a:rPr lang="ar-SA" dirty="0">
                <a:ea typeface="Calibri"/>
              </a:rPr>
              <a:t> </a:t>
            </a:r>
            <a:r>
              <a:rPr lang="ar-SA" dirty="0" smtClean="0">
                <a:ea typeface="Calibri"/>
              </a:rPr>
              <a:t>زيادة قوة </a:t>
            </a:r>
            <a:r>
              <a:rPr lang="ar-SA" dirty="0">
                <a:ea typeface="Calibri"/>
              </a:rPr>
              <a:t>العضلات والتحمل العضلي.</a:t>
            </a:r>
            <a:endParaRPr lang="en-US" sz="2400" dirty="0">
              <a:ea typeface="Calibri"/>
              <a:cs typeface="Arial"/>
            </a:endParaRPr>
          </a:p>
          <a:p>
            <a:pPr marL="0" indent="0" algn="just">
              <a:lnSpc>
                <a:spcPct val="115000"/>
              </a:lnSpc>
              <a:spcAft>
                <a:spcPts val="1000"/>
              </a:spcAft>
              <a:buNone/>
            </a:pPr>
            <a:r>
              <a:rPr lang="ar-SA" b="1" dirty="0">
                <a:solidFill>
                  <a:srgbClr val="FF0000"/>
                </a:solidFill>
                <a:ea typeface="Calibri"/>
              </a:rPr>
              <a:t>4-</a:t>
            </a:r>
            <a:r>
              <a:rPr lang="ar-SA" dirty="0">
                <a:ea typeface="Calibri"/>
              </a:rPr>
              <a:t> زيادة </a:t>
            </a:r>
            <a:r>
              <a:rPr lang="en-US" dirty="0">
                <a:ea typeface="Calibri"/>
                <a:cs typeface="Arial"/>
              </a:rPr>
              <a:t>VO2 max</a:t>
            </a:r>
            <a:r>
              <a:rPr lang="ar-IQ" dirty="0">
                <a:ea typeface="Calibri"/>
              </a:rPr>
              <a:t>.</a:t>
            </a:r>
            <a:r>
              <a:rPr lang="ar-SA" dirty="0">
                <a:ea typeface="Calibri"/>
              </a:rPr>
              <a:t>  (</a:t>
            </a:r>
            <a:r>
              <a:rPr lang="en-US" dirty="0" err="1">
                <a:ea typeface="Calibri"/>
                <a:cs typeface="Arial"/>
              </a:rPr>
              <a:t>Neary</a:t>
            </a:r>
            <a:r>
              <a:rPr lang="en-US" dirty="0">
                <a:ea typeface="Calibri"/>
                <a:cs typeface="Arial"/>
              </a:rPr>
              <a:t> 2003</a:t>
            </a:r>
            <a:r>
              <a:rPr lang="ar-IQ" dirty="0">
                <a:ea typeface="Calibri"/>
              </a:rPr>
              <a:t>) </a:t>
            </a:r>
            <a:endParaRPr lang="ar-IQ" dirty="0" smtClean="0">
              <a:ea typeface="Calibri"/>
            </a:endParaRPr>
          </a:p>
          <a:p>
            <a:pPr marL="0" indent="0" algn="just">
              <a:lnSpc>
                <a:spcPct val="115000"/>
              </a:lnSpc>
              <a:spcAft>
                <a:spcPts val="1000"/>
              </a:spcAft>
              <a:buNone/>
            </a:pPr>
            <a:r>
              <a:rPr lang="ar-IQ" dirty="0" smtClean="0">
                <a:ea typeface="Calibri"/>
              </a:rPr>
              <a:t>فإن </a:t>
            </a:r>
            <a:r>
              <a:rPr lang="ar-IQ" dirty="0">
                <a:ea typeface="Calibri"/>
              </a:rPr>
              <a:t>كل هذه العوامل ستحسن الاداء الرياضي.</a:t>
            </a:r>
            <a:endParaRPr lang="en-US" sz="2400" dirty="0">
              <a:ea typeface="Calibri"/>
              <a:cs typeface="Arial"/>
            </a:endParaRPr>
          </a:p>
          <a:p>
            <a:endParaRPr lang="ar-IQ" dirty="0"/>
          </a:p>
        </p:txBody>
      </p:sp>
    </p:spTree>
    <p:extLst>
      <p:ext uri="{BB962C8B-B14F-4D97-AF65-F5344CB8AC3E}">
        <p14:creationId xmlns:p14="http://schemas.microsoft.com/office/powerpoint/2010/main" val="845376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Aft>
                <a:spcPts val="1000"/>
              </a:spcAft>
            </a:pPr>
            <a:r>
              <a:rPr lang="ar-SA" sz="3200" b="1" dirty="0" smtClean="0">
                <a:solidFill>
                  <a:srgbClr val="FF0000"/>
                </a:solidFill>
                <a:ea typeface="Calibri"/>
                <a:cs typeface="Arial"/>
              </a:rPr>
              <a:t>أهداف الانخفاض بحمل التدريب قبل المنافسة:</a:t>
            </a:r>
            <a:endParaRPr lang="ar-IQ" sz="3200" dirty="0"/>
          </a:p>
        </p:txBody>
      </p:sp>
      <p:sp>
        <p:nvSpPr>
          <p:cNvPr id="3" name="Content Placeholder 2"/>
          <p:cNvSpPr>
            <a:spLocks noGrp="1"/>
          </p:cNvSpPr>
          <p:nvPr>
            <p:ph idx="1"/>
          </p:nvPr>
        </p:nvSpPr>
        <p:spPr/>
        <p:txBody>
          <a:bodyPr>
            <a:normAutofit lnSpcReduction="10000"/>
          </a:bodyPr>
          <a:lstStyle/>
          <a:p>
            <a:pPr lvl="0" algn="just">
              <a:lnSpc>
                <a:spcPct val="115000"/>
              </a:lnSpc>
              <a:buFont typeface="+mj-lt"/>
              <a:buAutoNum type="arabicPeriod"/>
            </a:pPr>
            <a:r>
              <a:rPr lang="ar-SA" sz="2400" dirty="0">
                <a:ea typeface="Calibri"/>
              </a:rPr>
              <a:t>تقليل الضغط  والعبء الفسيولوجي والنفسي بسبب التدريب اليومي.</a:t>
            </a:r>
            <a:endParaRPr lang="en-US" sz="2400" dirty="0">
              <a:ea typeface="Calibri"/>
              <a:cs typeface="Arial"/>
            </a:endParaRPr>
          </a:p>
          <a:p>
            <a:pPr lvl="0" algn="just">
              <a:lnSpc>
                <a:spcPct val="115000"/>
              </a:lnSpc>
              <a:buFont typeface="+mj-lt"/>
              <a:buAutoNum type="arabicPeriod"/>
            </a:pPr>
            <a:r>
              <a:rPr lang="ar-SA" sz="2400" dirty="0">
                <a:ea typeface="Calibri"/>
              </a:rPr>
              <a:t>جعل الاداء نموذجياً.</a:t>
            </a:r>
            <a:endParaRPr lang="en-US" sz="2400" dirty="0">
              <a:ea typeface="Calibri"/>
              <a:cs typeface="Arial"/>
            </a:endParaRPr>
          </a:p>
          <a:p>
            <a:pPr lvl="0" algn="just">
              <a:lnSpc>
                <a:spcPct val="115000"/>
              </a:lnSpc>
              <a:buFont typeface="+mj-lt"/>
              <a:buAutoNum type="arabicPeriod"/>
            </a:pPr>
            <a:r>
              <a:rPr lang="ar-SA" sz="2400" dirty="0">
                <a:ea typeface="Calibri"/>
              </a:rPr>
              <a:t>يعطي للجسم وقتاً كافياً لإصلاح الانسجة التالفة بسبب التدريبات القليلة ذات الشدة العالية.</a:t>
            </a:r>
            <a:endParaRPr lang="en-US" sz="2400" dirty="0">
              <a:ea typeface="Calibri"/>
              <a:cs typeface="Arial"/>
            </a:endParaRPr>
          </a:p>
          <a:p>
            <a:pPr lvl="0" algn="just">
              <a:lnSpc>
                <a:spcPct val="115000"/>
              </a:lnSpc>
              <a:spcAft>
                <a:spcPts val="1000"/>
              </a:spcAft>
              <a:buFont typeface="+mj-lt"/>
              <a:buAutoNum type="arabicPeriod"/>
            </a:pPr>
            <a:r>
              <a:rPr lang="ar-SA" sz="2400" dirty="0">
                <a:ea typeface="Calibri"/>
              </a:rPr>
              <a:t>تعويض إحتياطي الطاقة بالكامل</a:t>
            </a:r>
            <a:r>
              <a:rPr lang="ar-SA" sz="2400" dirty="0" smtClean="0">
                <a:ea typeface="Calibri"/>
              </a:rPr>
              <a:t>.</a:t>
            </a:r>
          </a:p>
          <a:p>
            <a:pPr lvl="0" algn="just">
              <a:lnSpc>
                <a:spcPct val="115000"/>
              </a:lnSpc>
              <a:spcAft>
                <a:spcPts val="1000"/>
              </a:spcAft>
              <a:buFont typeface="+mj-lt"/>
              <a:buAutoNum type="arabicPeriod"/>
            </a:pPr>
            <a:r>
              <a:rPr lang="ar-SA" sz="2400" dirty="0" smtClean="0">
                <a:ea typeface="Calibri"/>
              </a:rPr>
              <a:t>الحفاظ </a:t>
            </a:r>
            <a:r>
              <a:rPr lang="ar-SA" sz="2400" dirty="0">
                <a:ea typeface="Calibri"/>
              </a:rPr>
              <a:t>على التكيفات الفسيولوجية التي تحققت خلال البرنامج التدريبي. </a:t>
            </a:r>
            <a:endParaRPr lang="ar-SA" sz="2400" dirty="0" smtClean="0">
              <a:ea typeface="Calibri"/>
            </a:endParaRPr>
          </a:p>
          <a:p>
            <a:pPr lvl="0" algn="just">
              <a:lnSpc>
                <a:spcPct val="115000"/>
              </a:lnSpc>
              <a:spcAft>
                <a:spcPts val="1000"/>
              </a:spcAft>
              <a:buFont typeface="+mj-lt"/>
              <a:buAutoNum type="arabicPeriod"/>
            </a:pPr>
            <a:r>
              <a:rPr lang="ar-SA" sz="2400" dirty="0">
                <a:ea typeface="Calibri"/>
              </a:rPr>
              <a:t>يقلّل من الآثار السلبية التي تحدث خلال التدريب</a:t>
            </a:r>
            <a:r>
              <a:rPr lang="ar-SA" sz="2400" dirty="0" smtClean="0">
                <a:ea typeface="Calibri"/>
              </a:rPr>
              <a:t>.</a:t>
            </a:r>
          </a:p>
          <a:p>
            <a:pPr marL="0" lvl="0" indent="0" algn="just">
              <a:lnSpc>
                <a:spcPct val="115000"/>
              </a:lnSpc>
              <a:spcAft>
                <a:spcPts val="1000"/>
              </a:spcAft>
              <a:buNone/>
            </a:pPr>
            <a:r>
              <a:rPr lang="ar-SA" sz="2400" dirty="0">
                <a:ea typeface="Calibri"/>
              </a:rPr>
              <a:t>لهذا هناك حاجة الى برنامج الانخفاض بحمل التدريب الخاضع للرقابة لضمان تحقيق الاداء الامثل في وقت المنافسة </a:t>
            </a:r>
            <a:r>
              <a:rPr lang="en-US" sz="2400" dirty="0">
                <a:ea typeface="Calibri"/>
              </a:rPr>
              <a:t>(</a:t>
            </a:r>
            <a:r>
              <a:rPr lang="en-US" sz="2400" dirty="0" err="1">
                <a:ea typeface="Calibri"/>
              </a:rPr>
              <a:t>Mujik</a:t>
            </a:r>
            <a:r>
              <a:rPr lang="en-US" sz="2400" dirty="0">
                <a:ea typeface="Calibri"/>
              </a:rPr>
              <a:t> 1998).</a:t>
            </a:r>
            <a:endParaRPr lang="ar-SA" sz="2400" dirty="0">
              <a:ea typeface="Calibri"/>
            </a:endParaRPr>
          </a:p>
          <a:p>
            <a:pPr marL="0" lvl="0" indent="0" algn="just">
              <a:lnSpc>
                <a:spcPct val="115000"/>
              </a:lnSpc>
              <a:spcAft>
                <a:spcPts val="1000"/>
              </a:spcAft>
              <a:buNone/>
            </a:pPr>
            <a:endParaRPr lang="ar-SA" sz="2400" dirty="0">
              <a:ea typeface="Calibri"/>
            </a:endParaRPr>
          </a:p>
          <a:p>
            <a:pPr lvl="0" algn="just">
              <a:lnSpc>
                <a:spcPct val="115000"/>
              </a:lnSpc>
              <a:spcAft>
                <a:spcPts val="1000"/>
              </a:spcAft>
              <a:buFont typeface="+mj-lt"/>
              <a:buAutoNum type="arabicPeriod"/>
            </a:pPr>
            <a:endParaRPr lang="ar-SA" sz="2400" dirty="0" smtClean="0">
              <a:ea typeface="Calibri"/>
            </a:endParaRPr>
          </a:p>
          <a:p>
            <a:pPr lvl="0" algn="just">
              <a:lnSpc>
                <a:spcPct val="115000"/>
              </a:lnSpc>
              <a:spcAft>
                <a:spcPts val="1000"/>
              </a:spcAft>
              <a:buFont typeface="+mj-lt"/>
              <a:buAutoNum type="arabicPeriod"/>
            </a:pPr>
            <a:endParaRPr lang="en-US" sz="2400" dirty="0">
              <a:ea typeface="Calibri"/>
              <a:cs typeface="Arial"/>
            </a:endParaRPr>
          </a:p>
          <a:p>
            <a:pPr marL="0" indent="0">
              <a:buNone/>
            </a:pPr>
            <a:endParaRPr lang="ar-IQ" sz="2400" dirty="0"/>
          </a:p>
        </p:txBody>
      </p:sp>
    </p:spTree>
    <p:extLst>
      <p:ext uri="{BB962C8B-B14F-4D97-AF65-F5344CB8AC3E}">
        <p14:creationId xmlns:p14="http://schemas.microsoft.com/office/powerpoint/2010/main" val="2380561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lnSpc>
                <a:spcPct val="115000"/>
              </a:lnSpc>
              <a:spcAft>
                <a:spcPts val="1000"/>
              </a:spcAft>
            </a:pPr>
            <a:r>
              <a:rPr lang="ar-SA" sz="2800" b="1" dirty="0">
                <a:solidFill>
                  <a:srgbClr val="FF0000"/>
                </a:solidFill>
                <a:ea typeface="Calibri"/>
                <a:cs typeface="Arial"/>
              </a:rPr>
              <a:t>يعمل الانخفاض بحمل التدريب قبل المنافسة على معالجة العديد من المتغيرات </a:t>
            </a:r>
            <a:r>
              <a:rPr lang="ar-SA" sz="2800" b="1" dirty="0" smtClean="0">
                <a:solidFill>
                  <a:srgbClr val="FF0000"/>
                </a:solidFill>
                <a:ea typeface="Calibri"/>
                <a:cs typeface="Arial"/>
              </a:rPr>
              <a:t>الضرورية في محاولة لزيادة مستوى الاداء وذلك من خلال:</a:t>
            </a:r>
            <a:endParaRPr lang="ar-IQ" sz="2800" dirty="0"/>
          </a:p>
        </p:txBody>
      </p:sp>
      <p:sp>
        <p:nvSpPr>
          <p:cNvPr id="3" name="Content Placeholder 2"/>
          <p:cNvSpPr>
            <a:spLocks noGrp="1"/>
          </p:cNvSpPr>
          <p:nvPr>
            <p:ph idx="1"/>
          </p:nvPr>
        </p:nvSpPr>
        <p:spPr/>
        <p:txBody>
          <a:bodyPr>
            <a:normAutofit fontScale="92500" lnSpcReduction="10000"/>
          </a:bodyPr>
          <a:lstStyle/>
          <a:p>
            <a:pPr lvl="0" algn="just">
              <a:lnSpc>
                <a:spcPct val="115000"/>
              </a:lnSpc>
              <a:buFont typeface="+mj-lt"/>
              <a:buAutoNum type="arabicPeriod"/>
            </a:pPr>
            <a:r>
              <a:rPr lang="ar-SA" dirty="0">
                <a:ea typeface="Calibri"/>
              </a:rPr>
              <a:t>عدد مرات التدريب.</a:t>
            </a:r>
            <a:endParaRPr lang="en-US" sz="2400" dirty="0">
              <a:ea typeface="Calibri"/>
              <a:cs typeface="Arial"/>
            </a:endParaRPr>
          </a:p>
          <a:p>
            <a:pPr lvl="0" algn="just">
              <a:lnSpc>
                <a:spcPct val="115000"/>
              </a:lnSpc>
              <a:buFont typeface="+mj-lt"/>
              <a:buAutoNum type="arabicPeriod"/>
            </a:pPr>
            <a:r>
              <a:rPr lang="ar-SA" dirty="0">
                <a:ea typeface="Calibri"/>
              </a:rPr>
              <a:t>الفترة الزمنية.</a:t>
            </a:r>
            <a:endParaRPr lang="en-US" sz="2400" dirty="0">
              <a:ea typeface="Calibri"/>
              <a:cs typeface="Arial"/>
            </a:endParaRPr>
          </a:p>
          <a:p>
            <a:pPr lvl="0" algn="just">
              <a:lnSpc>
                <a:spcPct val="115000"/>
              </a:lnSpc>
              <a:buFont typeface="+mj-lt"/>
              <a:buAutoNum type="arabicPeriod"/>
            </a:pPr>
            <a:r>
              <a:rPr lang="ar-SA" dirty="0">
                <a:ea typeface="Calibri"/>
              </a:rPr>
              <a:t>شدة الوحدات التدريبية.</a:t>
            </a:r>
            <a:endParaRPr lang="en-US" sz="2400" dirty="0">
              <a:ea typeface="Calibri"/>
              <a:cs typeface="Arial"/>
            </a:endParaRPr>
          </a:p>
          <a:p>
            <a:pPr lvl="0" algn="just">
              <a:lnSpc>
                <a:spcPct val="115000"/>
              </a:lnSpc>
              <a:spcAft>
                <a:spcPts val="1000"/>
              </a:spcAft>
              <a:buFont typeface="+mj-lt"/>
              <a:buAutoNum type="arabicPeriod"/>
            </a:pPr>
            <a:r>
              <a:rPr lang="ar-SA" dirty="0">
                <a:ea typeface="Calibri"/>
              </a:rPr>
              <a:t>فترة الانخفاض بحمل التدريب قبل المنافسات الكلية.</a:t>
            </a:r>
            <a:endParaRPr lang="en-US" sz="2400" dirty="0">
              <a:ea typeface="Calibri"/>
              <a:cs typeface="Arial"/>
            </a:endParaRPr>
          </a:p>
          <a:p>
            <a:pPr marL="0" indent="0" algn="just">
              <a:buNone/>
            </a:pPr>
            <a:r>
              <a:rPr lang="ar-IQ" sz="2600" dirty="0" smtClean="0"/>
              <a:t>وإلى هذا الوقت لا توجد دراسة دقيقة لأي من هذه المتغيرات الدور الاساس في تحسن الاداء والانجاز ولكن توصيات بعض البحوث تقول بأن فترة الانخفاض ما بين </a:t>
            </a:r>
            <a:r>
              <a:rPr lang="ar-IQ" sz="2600" dirty="0" smtClean="0">
                <a:solidFill>
                  <a:srgbClr val="FF0000"/>
                </a:solidFill>
              </a:rPr>
              <a:t>(7- 20 يوماً)</a:t>
            </a:r>
          </a:p>
          <a:p>
            <a:pPr marL="0" indent="0" algn="just">
              <a:buNone/>
            </a:pPr>
            <a:r>
              <a:rPr lang="ar-IQ" sz="2600" dirty="0" smtClean="0"/>
              <a:t> ومن الواضح ان السباقات الطويلة تتطلب فترة أطول لعملية الانخفاض بحمل التدريب قبل المنافسات وبوجه عام يجب أن لا تقل فترة الانخفاض عن </a:t>
            </a:r>
            <a:r>
              <a:rPr lang="ar-IQ" sz="2600" dirty="0" smtClean="0">
                <a:solidFill>
                  <a:srgbClr val="FF0000"/>
                </a:solidFill>
              </a:rPr>
              <a:t>(10 أيام )</a:t>
            </a:r>
            <a:r>
              <a:rPr lang="ar-IQ" sz="2600" dirty="0" smtClean="0"/>
              <a:t>.</a:t>
            </a:r>
            <a:endParaRPr lang="ar-IQ" sz="2600" dirty="0"/>
          </a:p>
        </p:txBody>
      </p:sp>
    </p:spTree>
    <p:extLst>
      <p:ext uri="{BB962C8B-B14F-4D97-AF65-F5344CB8AC3E}">
        <p14:creationId xmlns:p14="http://schemas.microsoft.com/office/powerpoint/2010/main" val="763172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836712"/>
            <a:ext cx="8136904" cy="4299639"/>
          </a:xfrm>
          <a:prstGeom prst="rect">
            <a:avLst/>
          </a:prstGeom>
          <a:effectLst/>
        </p:spPr>
        <p:txBody>
          <a:bodyPr wrap="square">
            <a:spAutoFit/>
          </a:bodyPr>
          <a:lstStyle/>
          <a:p>
            <a:pPr algn="ctr">
              <a:lnSpc>
                <a:spcPct val="115000"/>
              </a:lnSpc>
              <a:spcAft>
                <a:spcPts val="1000"/>
              </a:spcAft>
            </a:pPr>
            <a:r>
              <a:rPr lang="ar-SA" sz="2400" b="1" dirty="0" smtClean="0">
                <a:solidFill>
                  <a:srgbClr val="FF0000"/>
                </a:solidFill>
                <a:ea typeface="Calibri"/>
              </a:rPr>
              <a:t>يعتمد </a:t>
            </a:r>
            <a:r>
              <a:rPr lang="ar-SA" sz="2400" b="1" dirty="0">
                <a:solidFill>
                  <a:srgbClr val="FF0000"/>
                </a:solidFill>
                <a:ea typeface="Calibri"/>
              </a:rPr>
              <a:t>الحجم الامثل للوقت المطلوب لعملية الانخفاض بحمل التدريب على ما يلي</a:t>
            </a:r>
            <a:r>
              <a:rPr lang="ar-SA" sz="2400" b="1" dirty="0" smtClean="0">
                <a:solidFill>
                  <a:srgbClr val="FF0000"/>
                </a:solidFill>
                <a:ea typeface="Calibri"/>
              </a:rPr>
              <a:t>: </a:t>
            </a:r>
          </a:p>
          <a:p>
            <a:pPr marL="342900" lvl="0" indent="-342900">
              <a:lnSpc>
                <a:spcPct val="115000"/>
              </a:lnSpc>
              <a:buFont typeface="+mj-lt"/>
              <a:buAutoNum type="arabicPeriod"/>
            </a:pPr>
            <a:r>
              <a:rPr lang="ar-SA" sz="2400" dirty="0">
                <a:ea typeface="Calibri"/>
              </a:rPr>
              <a:t>مستوى لياقة الرياضي.</a:t>
            </a:r>
            <a:endParaRPr lang="en-US" sz="2400" dirty="0">
              <a:ea typeface="Calibri"/>
              <a:cs typeface="Arial"/>
            </a:endParaRPr>
          </a:p>
          <a:p>
            <a:pPr marL="342900" lvl="0" indent="-342900">
              <a:lnSpc>
                <a:spcPct val="115000"/>
              </a:lnSpc>
              <a:buFont typeface="+mj-lt"/>
              <a:buAutoNum type="arabicPeriod"/>
            </a:pPr>
            <a:r>
              <a:rPr lang="ar-SA" sz="2400" dirty="0">
                <a:ea typeface="Calibri"/>
              </a:rPr>
              <a:t>مسافة السباق الذي سيشارك فيها الرياضي.</a:t>
            </a:r>
            <a:endParaRPr lang="en-US" sz="2400" dirty="0">
              <a:ea typeface="Calibri"/>
              <a:cs typeface="Arial"/>
            </a:endParaRPr>
          </a:p>
          <a:p>
            <a:pPr marL="342900" lvl="0" indent="-342900">
              <a:lnSpc>
                <a:spcPct val="115000"/>
              </a:lnSpc>
              <a:spcAft>
                <a:spcPts val="1000"/>
              </a:spcAft>
              <a:buFont typeface="+mj-lt"/>
              <a:buAutoNum type="arabicPeriod"/>
            </a:pPr>
            <a:r>
              <a:rPr lang="ar-SA" sz="2400" dirty="0">
                <a:ea typeface="Calibri"/>
              </a:rPr>
              <a:t>درجة صعوبة التدريب الذي تدرّب بها الرياضي.</a:t>
            </a:r>
            <a:endParaRPr lang="en-US" sz="2400" dirty="0">
              <a:ea typeface="Calibri"/>
              <a:cs typeface="Arial"/>
            </a:endParaRPr>
          </a:p>
          <a:p>
            <a:pPr>
              <a:lnSpc>
                <a:spcPct val="115000"/>
              </a:lnSpc>
              <a:spcAft>
                <a:spcPts val="1000"/>
              </a:spcAft>
            </a:pPr>
            <a:r>
              <a:rPr lang="ar-SA" sz="2400" dirty="0">
                <a:ea typeface="Calibri"/>
              </a:rPr>
              <a:t>وعلى هذا فأن الرياضي الذي لديه مستوى عال من اللياقة يحتاج الى وقت اطول لعملية الانخفاض وعلى عكسه الذي لديه مستوى منخفض من اللياقة فأن إطالة فترة الانخفاض ربما تؤدي الى فقدان بعض لياقته لذا يجب عليه أداء الانخفاض بحمل التدريب قبل المنافسات لفترة قصيرة.</a:t>
            </a:r>
            <a:endParaRPr lang="en-US" sz="2400" dirty="0">
              <a:ea typeface="Calibri"/>
              <a:cs typeface="Arial"/>
            </a:endParaRPr>
          </a:p>
          <a:p>
            <a:pPr>
              <a:lnSpc>
                <a:spcPct val="115000"/>
              </a:lnSpc>
              <a:spcAft>
                <a:spcPts val="1000"/>
              </a:spcAft>
            </a:pPr>
            <a:endParaRPr lang="en-US" sz="2400" dirty="0">
              <a:ea typeface="Calibri"/>
              <a:cs typeface="Arial"/>
            </a:endParaRPr>
          </a:p>
        </p:txBody>
      </p:sp>
    </p:spTree>
    <p:extLst>
      <p:ext uri="{BB962C8B-B14F-4D97-AF65-F5344CB8AC3E}">
        <p14:creationId xmlns:p14="http://schemas.microsoft.com/office/powerpoint/2010/main" val="3041163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Aft>
                <a:spcPts val="1000"/>
              </a:spcAft>
            </a:pPr>
            <a:r>
              <a:rPr lang="ar-SA" sz="2800" b="1" dirty="0">
                <a:solidFill>
                  <a:srgbClr val="FF0000"/>
                </a:solidFill>
                <a:ea typeface="Calibri"/>
                <a:cs typeface="Arial"/>
              </a:rPr>
              <a:t>العدد الافضل لأيام عملية الإنخفاض بحمل التدريب قبل </a:t>
            </a:r>
            <a:r>
              <a:rPr lang="ar-SA" sz="2800" b="1" dirty="0" smtClean="0">
                <a:solidFill>
                  <a:srgbClr val="FF0000"/>
                </a:solidFill>
                <a:ea typeface="Calibri"/>
                <a:cs typeface="Arial"/>
              </a:rPr>
              <a:t>المنافسات</a:t>
            </a:r>
            <a:r>
              <a:rPr lang="en-US" sz="2800" dirty="0">
                <a:ea typeface="Calibri"/>
                <a:cs typeface="Arial"/>
              </a:rPr>
              <a:t/>
            </a:r>
            <a:br>
              <a:rPr lang="en-US" sz="2800" dirty="0">
                <a:ea typeface="Calibri"/>
                <a:cs typeface="Arial"/>
              </a:rPr>
            </a:br>
            <a:endParaRPr lang="ar-IQ" sz="2800" dirty="0"/>
          </a:p>
        </p:txBody>
      </p:sp>
      <p:sp>
        <p:nvSpPr>
          <p:cNvPr id="3" name="Content Placeholder 2"/>
          <p:cNvSpPr>
            <a:spLocks noGrp="1"/>
          </p:cNvSpPr>
          <p:nvPr>
            <p:ph idx="1"/>
          </p:nvPr>
        </p:nvSpPr>
        <p:spPr>
          <a:xfrm>
            <a:off x="179512" y="1196752"/>
            <a:ext cx="8856984" cy="4525963"/>
          </a:xfrm>
        </p:spPr>
        <p:txBody>
          <a:bodyPr>
            <a:normAutofit/>
          </a:bodyPr>
          <a:lstStyle/>
          <a:p>
            <a:pPr lvl="0" algn="just">
              <a:lnSpc>
                <a:spcPct val="115000"/>
              </a:lnSpc>
              <a:buFont typeface="+mj-lt"/>
              <a:buAutoNum type="arabicPeriod"/>
            </a:pPr>
            <a:r>
              <a:rPr lang="ar-SA" sz="2400" dirty="0">
                <a:ea typeface="Calibri"/>
              </a:rPr>
              <a:t>سباق الماراثون </a:t>
            </a:r>
            <a:r>
              <a:rPr lang="ar-SA" sz="2400" dirty="0" smtClean="0">
                <a:ea typeface="Calibri"/>
              </a:rPr>
              <a:t>من </a:t>
            </a:r>
            <a:r>
              <a:rPr lang="en-US" sz="2400" dirty="0" smtClean="0">
                <a:ea typeface="Calibri"/>
              </a:rPr>
              <a:t>)</a:t>
            </a:r>
            <a:r>
              <a:rPr lang="ar-IQ" sz="2400" dirty="0" smtClean="0">
                <a:ea typeface="Calibri"/>
              </a:rPr>
              <a:t>19 – 22 </a:t>
            </a:r>
            <a:r>
              <a:rPr lang="en-US" sz="2400" dirty="0" smtClean="0">
                <a:ea typeface="Calibri"/>
              </a:rPr>
              <a:t>(</a:t>
            </a:r>
            <a:r>
              <a:rPr lang="ar-IQ" sz="2400" dirty="0" smtClean="0">
                <a:ea typeface="Calibri"/>
              </a:rPr>
              <a:t> يوماً</a:t>
            </a:r>
          </a:p>
          <a:p>
            <a:pPr lvl="0" algn="just">
              <a:lnSpc>
                <a:spcPct val="115000"/>
              </a:lnSpc>
              <a:buFont typeface="+mj-lt"/>
              <a:buAutoNum type="arabicPeriod"/>
            </a:pPr>
            <a:r>
              <a:rPr lang="ar-SA" sz="2400" dirty="0" smtClean="0">
                <a:ea typeface="Calibri"/>
              </a:rPr>
              <a:t>سباق </a:t>
            </a:r>
            <a:r>
              <a:rPr lang="ar-SA" sz="2400" dirty="0">
                <a:ea typeface="Calibri"/>
              </a:rPr>
              <a:t>15 كم الى النصف ماراثون من </a:t>
            </a:r>
            <a:r>
              <a:rPr lang="en-US" sz="2400" dirty="0" smtClean="0">
                <a:ea typeface="Calibri"/>
              </a:rPr>
              <a:t>)</a:t>
            </a:r>
            <a:r>
              <a:rPr lang="ar-IQ" sz="2400" dirty="0" smtClean="0">
                <a:ea typeface="Calibri"/>
              </a:rPr>
              <a:t>11 – 14</a:t>
            </a:r>
            <a:r>
              <a:rPr lang="en-US" sz="2400" dirty="0" smtClean="0">
                <a:ea typeface="Calibri"/>
              </a:rPr>
              <a:t>(</a:t>
            </a:r>
            <a:r>
              <a:rPr lang="ar-IQ" sz="2400" dirty="0" smtClean="0">
                <a:ea typeface="Calibri"/>
              </a:rPr>
              <a:t> يوماً</a:t>
            </a:r>
            <a:endParaRPr lang="en-US" sz="2400" dirty="0" smtClean="0">
              <a:ea typeface="Calibri"/>
            </a:endParaRPr>
          </a:p>
          <a:p>
            <a:pPr lvl="0" algn="just">
              <a:lnSpc>
                <a:spcPct val="115000"/>
              </a:lnSpc>
              <a:buFont typeface="+mj-lt"/>
              <a:buAutoNum type="arabicPeriod"/>
            </a:pPr>
            <a:r>
              <a:rPr lang="ar-SA" sz="2400" dirty="0" smtClean="0">
                <a:ea typeface="Calibri"/>
              </a:rPr>
              <a:t>سباق </a:t>
            </a:r>
            <a:r>
              <a:rPr lang="ar-SA" sz="2400" dirty="0">
                <a:ea typeface="Calibri"/>
              </a:rPr>
              <a:t>الضاحية ( 5 كم ) إلى ( 10 كم </a:t>
            </a:r>
            <a:r>
              <a:rPr lang="ar-SA" sz="2400" dirty="0" smtClean="0">
                <a:ea typeface="Calibri"/>
              </a:rPr>
              <a:t>) من </a:t>
            </a:r>
            <a:r>
              <a:rPr lang="en-US" sz="2400" dirty="0" smtClean="0">
                <a:ea typeface="Calibri"/>
              </a:rPr>
              <a:t>)</a:t>
            </a:r>
            <a:r>
              <a:rPr lang="ar-SA" sz="2400" dirty="0" smtClean="0">
                <a:ea typeface="Calibri"/>
              </a:rPr>
              <a:t>7 – 10</a:t>
            </a:r>
            <a:r>
              <a:rPr lang="en-US" sz="2400" dirty="0" smtClean="0">
                <a:ea typeface="Calibri"/>
              </a:rPr>
              <a:t>(</a:t>
            </a:r>
            <a:r>
              <a:rPr lang="ar-IQ" sz="2400" dirty="0" smtClean="0">
                <a:ea typeface="Calibri"/>
              </a:rPr>
              <a:t> يوماً</a:t>
            </a:r>
          </a:p>
          <a:p>
            <a:pPr marL="0" lvl="0" indent="0" algn="just">
              <a:lnSpc>
                <a:spcPct val="115000"/>
              </a:lnSpc>
              <a:buNone/>
            </a:pPr>
            <a:r>
              <a:rPr lang="ar-SA" sz="2400" dirty="0" smtClean="0">
                <a:ea typeface="Calibri"/>
              </a:rPr>
              <a:t> وتشير </a:t>
            </a:r>
            <a:r>
              <a:rPr lang="ar-SA" sz="2400" dirty="0">
                <a:ea typeface="Calibri"/>
              </a:rPr>
              <a:t>الدلائل العلمية إلى أن مفتاح الانخفاض بحمل التدريب قبل المنافسات هو تقليل عدد الكيلومترات التي يقطعها المتسابق ولكن مع المحافظة أو حتى زيادة شدّة التدريب بدرجة طفيفة </a:t>
            </a:r>
            <a:r>
              <a:rPr lang="ar-SA" sz="2400" dirty="0" smtClean="0">
                <a:ea typeface="Calibri"/>
              </a:rPr>
              <a:t>اذ </a:t>
            </a:r>
            <a:r>
              <a:rPr lang="ar-SA" sz="2400" dirty="0">
                <a:ea typeface="Calibri"/>
              </a:rPr>
              <a:t>ان المحافظة على شدّة التدريب ضرورية لتفادي الانقطاع عن التدريب طالما الانخفاض في متغيرات التدريب الاخرى تسمح براحة كافية لتحسين مستوى الاداء.</a:t>
            </a:r>
            <a:endParaRPr lang="en-US" sz="2400" dirty="0">
              <a:ea typeface="Calibri"/>
              <a:cs typeface="Arial"/>
            </a:endParaRPr>
          </a:p>
          <a:p>
            <a:pPr marL="0" indent="0" algn="just">
              <a:buNone/>
            </a:pPr>
            <a:r>
              <a:rPr lang="ar-IQ" sz="2400" dirty="0"/>
              <a:t>ويمكن تخفيض حمل التدريب من خلال خفض حجم أوشدّة أوتكرار التدريب أو من خلال جميع مكونات الحمل. </a:t>
            </a:r>
          </a:p>
        </p:txBody>
      </p:sp>
    </p:spTree>
    <p:extLst>
      <p:ext uri="{BB962C8B-B14F-4D97-AF65-F5344CB8AC3E}">
        <p14:creationId xmlns:p14="http://schemas.microsoft.com/office/powerpoint/2010/main" val="2142983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1654</Words>
  <Application>Microsoft Office PowerPoint</Application>
  <PresentationFormat>On-screen Show (4:3)</PresentationFormat>
  <Paragraphs>106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الانخفاض بحمل التدريب قبل المنافسات (الانخفاض التدريجي للحمل) </vt:lpstr>
      <vt:lpstr>يمكن أن يُعرّف إنخفاض حمل التدريب قبل المنافسات بأنه:</vt:lpstr>
      <vt:lpstr>فماهي أفضل استراتيجية للحد من هذه الاعراض والمشاكل التي تنتج عن الافراط في  التدريب؟ </vt:lpstr>
      <vt:lpstr>   يجب أن تكون فترة الانخفاض بحمل وشدة التدريب قبل بداية المسابقات الكبرى مابين         ( 7 – 20 يوماً ) ويجب أن لا تقل هذه الفترة عن ( 10 أيام ) للحفاظ على مستوى الاداء وزيادة احتياطي الطاقة مع الاخذ بنظر الاعتبار حجم العمل الذي تم إنجازه بالفعل.                                                                                                                       </vt:lpstr>
      <vt:lpstr>ما هي الآثار التي تظهر عند استخدام أسلوب انخفاض الحمل ؟ </vt:lpstr>
      <vt:lpstr>أهداف الانخفاض بحمل التدريب قبل المنافسة:</vt:lpstr>
      <vt:lpstr>يعمل الانخفاض بحمل التدريب قبل المنافسة على معالجة العديد من المتغيرات الضرورية في محاولة لزيادة مستوى الاداء وذلك من خلال:</vt:lpstr>
      <vt:lpstr>PowerPoint Presentation</vt:lpstr>
      <vt:lpstr>العدد الافضل لأيام عملية الإنخفاض بحمل التدريب قبل المنافسات </vt:lpstr>
      <vt:lpstr>PowerPoint Presentation</vt:lpstr>
      <vt:lpstr>PowerPoint Presentation</vt:lpstr>
      <vt:lpstr>التغيرات الحاصلة خلال فترة الانخفاض بحمل التدريب قبل المنافسات</vt:lpstr>
      <vt:lpstr> أنواع الانخفاض بحمل التدريب قبل المنافسات </vt:lpstr>
      <vt:lpstr>التوصيات الاساسية لعملية الانخفاض بحمل التدريب قبل المنافسات: </vt:lpstr>
      <vt:lpstr>القواعد التدريبية الاضافية </vt:lpstr>
      <vt:lpstr> إرشادات ونصائح للمدرب خلال فترة الانخفاض </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الانخفاض بحمل التدريب قبل المنافسات (الانخفاض التدريجي للحمل)</dc:title>
  <dc:creator>Ali</dc:creator>
  <cp:lastModifiedBy>hp</cp:lastModifiedBy>
  <cp:revision>27</cp:revision>
  <dcterms:created xsi:type="dcterms:W3CDTF">2015-11-27T19:07:27Z</dcterms:created>
  <dcterms:modified xsi:type="dcterms:W3CDTF">2015-12-06T18:27:12Z</dcterms:modified>
</cp:coreProperties>
</file>